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0" r:id="rId2"/>
    <p:sldId id="320" r:id="rId3"/>
    <p:sldId id="271" r:id="rId4"/>
    <p:sldId id="282" r:id="rId5"/>
    <p:sldId id="283" r:id="rId6"/>
    <p:sldId id="285" r:id="rId7"/>
    <p:sldId id="286" r:id="rId8"/>
    <p:sldId id="287" r:id="rId9"/>
    <p:sldId id="288" r:id="rId10"/>
    <p:sldId id="291" r:id="rId11"/>
    <p:sldId id="289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5" r:id="rId21"/>
    <p:sldId id="300" r:id="rId22"/>
    <p:sldId id="301" r:id="rId23"/>
    <p:sldId id="302" r:id="rId24"/>
    <p:sldId id="306" r:id="rId25"/>
    <p:sldId id="312" r:id="rId26"/>
    <p:sldId id="307" r:id="rId27"/>
    <p:sldId id="313" r:id="rId28"/>
    <p:sldId id="308" r:id="rId29"/>
    <p:sldId id="315" r:id="rId30"/>
    <p:sldId id="309" r:id="rId31"/>
    <p:sldId id="316" r:id="rId32"/>
    <p:sldId id="310" r:id="rId33"/>
    <p:sldId id="317" r:id="rId34"/>
    <p:sldId id="311" r:id="rId35"/>
    <p:sldId id="318" r:id="rId36"/>
    <p:sldId id="319" r:id="rId37"/>
    <p:sldId id="322" r:id="rId38"/>
    <p:sldId id="270" r:id="rId3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ьина Нина Федоровна" initials="ИНФ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592"/>
    <a:srgbClr val="E5AE1D"/>
    <a:srgbClr val="DB9614"/>
    <a:srgbClr val="5B9BD5"/>
    <a:srgbClr val="FFC000"/>
    <a:srgbClr val="728DC8"/>
    <a:srgbClr val="4F71BA"/>
    <a:srgbClr val="5375BC"/>
    <a:srgbClr val="5B77B6"/>
    <a:srgbClr val="2D4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062D3-3A0C-4D39-AE55-572E1A22CC75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</dgm:pt>
    <dgm:pt modelId="{2CC23682-40BD-48A7-9BE8-2E691EADE1D9}">
      <dgm:prSet phldrT="[Текст]" custT="1"/>
      <dgm:spPr/>
      <dgm:t>
        <a:bodyPr/>
        <a:lstStyle/>
        <a:p>
          <a:r>
            <a:rPr lang="ru-RU" sz="2000" dirty="0" smtClean="0"/>
            <a:t>-</a:t>
          </a:r>
          <a:r>
            <a:rPr lang="ru-RU" sz="2400" dirty="0" smtClean="0"/>
            <a:t>нормативно-правовое регулирование</a:t>
          </a:r>
          <a:r>
            <a:rPr lang="ru-RU" sz="2000" dirty="0" smtClean="0"/>
            <a:t>; </a:t>
          </a:r>
        </a:p>
        <a:p>
          <a:endParaRPr lang="ru-RU" sz="1900" dirty="0"/>
        </a:p>
      </dgm:t>
    </dgm:pt>
    <dgm:pt modelId="{AAA70B66-3E25-482D-8731-D7C55DE107A1}" type="parTrans" cxnId="{E8EB9E21-5C29-47EE-A399-449F25173DEB}">
      <dgm:prSet/>
      <dgm:spPr/>
      <dgm:t>
        <a:bodyPr/>
        <a:lstStyle/>
        <a:p>
          <a:endParaRPr lang="ru-RU"/>
        </a:p>
      </dgm:t>
    </dgm:pt>
    <dgm:pt modelId="{DE1606F9-8F0A-4F8F-9C4C-7597C104CF81}" type="sibTrans" cxnId="{E8EB9E21-5C29-47EE-A399-449F25173DEB}">
      <dgm:prSet/>
      <dgm:spPr/>
      <dgm:t>
        <a:bodyPr/>
        <a:lstStyle/>
        <a:p>
          <a:endParaRPr lang="ru-RU"/>
        </a:p>
      </dgm:t>
    </dgm:pt>
    <dgm:pt modelId="{661FAEFA-0DB6-4B05-98CC-3C99722836E8}">
      <dgm:prSet phldrT="[Текст]" custT="1"/>
      <dgm:spPr/>
      <dgm:t>
        <a:bodyPr/>
        <a:lstStyle/>
        <a:p>
          <a:r>
            <a:rPr lang="ru-RU" sz="1900" dirty="0" smtClean="0"/>
            <a:t>-</a:t>
          </a:r>
          <a:r>
            <a:rPr lang="ru-RU" sz="2400" dirty="0" smtClean="0"/>
            <a:t>организационно-управленческое обеспечение</a:t>
          </a:r>
          <a:r>
            <a:rPr lang="ru-RU" sz="2000" dirty="0" smtClean="0"/>
            <a:t>; </a:t>
          </a:r>
        </a:p>
        <a:p>
          <a:endParaRPr lang="ru-RU" sz="1900" dirty="0"/>
        </a:p>
      </dgm:t>
    </dgm:pt>
    <dgm:pt modelId="{44867E67-2227-48BA-A465-A12BAAFC9149}" type="parTrans" cxnId="{46563832-4A70-4CF0-B82D-D050ACFF8D59}">
      <dgm:prSet/>
      <dgm:spPr/>
      <dgm:t>
        <a:bodyPr/>
        <a:lstStyle/>
        <a:p>
          <a:endParaRPr lang="ru-RU"/>
        </a:p>
      </dgm:t>
    </dgm:pt>
    <dgm:pt modelId="{1F13A352-A4B1-4D15-9F4A-6A4301FBEECA}" type="sibTrans" cxnId="{46563832-4A70-4CF0-B82D-D050ACFF8D59}">
      <dgm:prSet/>
      <dgm:spPr/>
      <dgm:t>
        <a:bodyPr/>
        <a:lstStyle/>
        <a:p>
          <a:endParaRPr lang="ru-RU"/>
        </a:p>
      </dgm:t>
    </dgm:pt>
    <dgm:pt modelId="{E3672C99-7F5F-41D0-AB8F-885E847287B0}">
      <dgm:prSet phldrT="[Текст]" custT="1"/>
      <dgm:spPr/>
      <dgm:t>
        <a:bodyPr/>
        <a:lstStyle/>
        <a:p>
          <a:r>
            <a:rPr lang="ru-RU" sz="1900" dirty="0" smtClean="0"/>
            <a:t>-</a:t>
          </a:r>
          <a:r>
            <a:rPr lang="ru-RU" sz="2400" dirty="0" smtClean="0"/>
            <a:t>научно-методическое обеспечение</a:t>
          </a:r>
          <a:r>
            <a:rPr lang="ru-RU" sz="1900" dirty="0" smtClean="0"/>
            <a:t>; </a:t>
          </a:r>
          <a:endParaRPr lang="ru-RU" sz="1900" dirty="0"/>
        </a:p>
      </dgm:t>
    </dgm:pt>
    <dgm:pt modelId="{AC938878-19FC-4858-91BD-4DE2EAF98680}" type="parTrans" cxnId="{95728A08-8EC6-4D70-B6A4-CEB538573C80}">
      <dgm:prSet/>
      <dgm:spPr/>
      <dgm:t>
        <a:bodyPr/>
        <a:lstStyle/>
        <a:p>
          <a:endParaRPr lang="ru-RU"/>
        </a:p>
      </dgm:t>
    </dgm:pt>
    <dgm:pt modelId="{1C9CE92D-8EFA-4226-AD2A-BF9398D7BF5C}" type="sibTrans" cxnId="{95728A08-8EC6-4D70-B6A4-CEB538573C80}">
      <dgm:prSet/>
      <dgm:spPr/>
      <dgm:t>
        <a:bodyPr/>
        <a:lstStyle/>
        <a:p>
          <a:endParaRPr lang="ru-RU"/>
        </a:p>
      </dgm:t>
    </dgm:pt>
    <dgm:pt modelId="{3E4B21B9-AC76-4E19-B904-940F74F4B12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dirty="0" smtClean="0"/>
            <a:t>-</a:t>
          </a:r>
          <a:r>
            <a:rPr lang="ru-RU" sz="2400" dirty="0" smtClean="0"/>
            <a:t>кадровое обеспечение</a:t>
          </a:r>
          <a:r>
            <a:rPr lang="ru-RU" sz="1900" dirty="0" smtClean="0"/>
            <a:t>; </a:t>
          </a:r>
        </a:p>
      </dgm:t>
    </dgm:pt>
    <dgm:pt modelId="{3A560269-3F9A-4EA2-B3D3-C8073EB3A1C9}" type="parTrans" cxnId="{532860A8-D18B-4680-91A9-3689E04C7464}">
      <dgm:prSet/>
      <dgm:spPr/>
      <dgm:t>
        <a:bodyPr/>
        <a:lstStyle/>
        <a:p>
          <a:endParaRPr lang="ru-RU"/>
        </a:p>
      </dgm:t>
    </dgm:pt>
    <dgm:pt modelId="{2BF7A8D6-A463-4A82-A2C2-E6125C53D272}" type="sibTrans" cxnId="{532860A8-D18B-4680-91A9-3689E04C7464}">
      <dgm:prSet/>
      <dgm:spPr/>
      <dgm:t>
        <a:bodyPr/>
        <a:lstStyle/>
        <a:p>
          <a:endParaRPr lang="ru-RU"/>
        </a:p>
      </dgm:t>
    </dgm:pt>
    <dgm:pt modelId="{04768C2D-FE9A-4069-B3A8-A969C90425B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-</a:t>
          </a:r>
          <a:r>
            <a:rPr lang="ru-RU" sz="2400" dirty="0" smtClean="0"/>
            <a:t>информационное обеспечение</a:t>
          </a:r>
          <a:r>
            <a:rPr lang="ru-RU" sz="2000" dirty="0" smtClean="0"/>
            <a:t>; </a:t>
          </a:r>
        </a:p>
      </dgm:t>
    </dgm:pt>
    <dgm:pt modelId="{A79851CC-2816-4604-924F-F61A15ECF3BD}" type="parTrans" cxnId="{FEB51A42-0008-444A-ADB4-6AC1BDE88DCA}">
      <dgm:prSet/>
      <dgm:spPr/>
      <dgm:t>
        <a:bodyPr/>
        <a:lstStyle/>
        <a:p>
          <a:endParaRPr lang="ru-RU"/>
        </a:p>
      </dgm:t>
    </dgm:pt>
    <dgm:pt modelId="{95D99FA2-42B1-4DDE-AD57-6B818C4C8099}" type="sibTrans" cxnId="{FEB51A42-0008-444A-ADB4-6AC1BDE88DCA}">
      <dgm:prSet/>
      <dgm:spPr/>
      <dgm:t>
        <a:bodyPr/>
        <a:lstStyle/>
        <a:p>
          <a:endParaRPr lang="ru-RU"/>
        </a:p>
      </dgm:t>
    </dgm:pt>
    <dgm:pt modelId="{E8C330FE-58B8-4744-BC43-48564A8924E3}">
      <dgm:prSet phldrT="[Текст]" custT="1"/>
      <dgm:spPr/>
      <dgm:t>
        <a:bodyPr/>
        <a:lstStyle/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-</a:t>
          </a:r>
          <a:r>
            <a:rPr lang="ru-RU" sz="2400" dirty="0" smtClean="0"/>
            <a:t>обеспечение условий для межведомственного и внутриведомственного взаимодействия</a:t>
          </a:r>
          <a:r>
            <a:rPr lang="ru-RU" sz="2000" dirty="0" smtClean="0"/>
            <a:t>.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3D2AB758-63FC-40FE-A330-06CAE4EC44CC}" type="parTrans" cxnId="{7DCFBD7C-7413-49B1-ADC9-48F7D234BDF2}">
      <dgm:prSet/>
      <dgm:spPr/>
      <dgm:t>
        <a:bodyPr/>
        <a:lstStyle/>
        <a:p>
          <a:endParaRPr lang="ru-RU"/>
        </a:p>
      </dgm:t>
    </dgm:pt>
    <dgm:pt modelId="{E10B46BF-3A07-4947-8F36-27FAC37B46C9}" type="sibTrans" cxnId="{7DCFBD7C-7413-49B1-ADC9-48F7D234BDF2}">
      <dgm:prSet/>
      <dgm:spPr/>
      <dgm:t>
        <a:bodyPr/>
        <a:lstStyle/>
        <a:p>
          <a:endParaRPr lang="ru-RU"/>
        </a:p>
      </dgm:t>
    </dgm:pt>
    <dgm:pt modelId="{D39CBB91-314E-4CA5-945B-2DEE0CBFA001}" type="pres">
      <dgm:prSet presAssocID="{BCA062D3-3A0C-4D39-AE55-572E1A22CC75}" presName="linearFlow" presStyleCnt="0">
        <dgm:presLayoutVars>
          <dgm:dir/>
          <dgm:resizeHandles val="exact"/>
        </dgm:presLayoutVars>
      </dgm:prSet>
      <dgm:spPr/>
    </dgm:pt>
    <dgm:pt modelId="{926EFF9D-31E3-4115-9CAB-9EEFFAB323C5}" type="pres">
      <dgm:prSet presAssocID="{2CC23682-40BD-48A7-9BE8-2E691EADE1D9}" presName="composite" presStyleCnt="0"/>
      <dgm:spPr/>
    </dgm:pt>
    <dgm:pt modelId="{8F28B063-748C-495E-8000-DC2383E75F41}" type="pres">
      <dgm:prSet presAssocID="{2CC23682-40BD-48A7-9BE8-2E691EADE1D9}" presName="imgShp" presStyleLbl="fgImgPlace1" presStyleIdx="0" presStyleCnt="6" custLinFactNeighborX="576" custLinFactNeighborY="-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FD0035-9A00-45B4-BF36-F0C748DB28B2}" type="pres">
      <dgm:prSet presAssocID="{2CC23682-40BD-48A7-9BE8-2E691EADE1D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C64ED-D0C1-491E-B7F0-D28F01C87609}" type="pres">
      <dgm:prSet presAssocID="{DE1606F9-8F0A-4F8F-9C4C-7597C104CF81}" presName="spacing" presStyleCnt="0"/>
      <dgm:spPr/>
    </dgm:pt>
    <dgm:pt modelId="{C69CDC1F-E301-42DF-90F4-542BCF3C0DE5}" type="pres">
      <dgm:prSet presAssocID="{661FAEFA-0DB6-4B05-98CC-3C99722836E8}" presName="composite" presStyleCnt="0"/>
      <dgm:spPr/>
    </dgm:pt>
    <dgm:pt modelId="{1801D540-E7ED-4F73-BF2F-DECD7F7EBAAC}" type="pres">
      <dgm:prSet presAssocID="{661FAEFA-0DB6-4B05-98CC-3C99722836E8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EB377A-019D-4994-9598-8FDC32A48E1A}" type="pres">
      <dgm:prSet presAssocID="{661FAEFA-0DB6-4B05-98CC-3C99722836E8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51B71-62CC-45C5-B469-0B3B2E0E66D0}" type="pres">
      <dgm:prSet presAssocID="{1F13A352-A4B1-4D15-9F4A-6A4301FBEECA}" presName="spacing" presStyleCnt="0"/>
      <dgm:spPr/>
    </dgm:pt>
    <dgm:pt modelId="{DC11B62E-D08C-41FF-9629-0A235DEA79BA}" type="pres">
      <dgm:prSet presAssocID="{E3672C99-7F5F-41D0-AB8F-885E847287B0}" presName="composite" presStyleCnt="0"/>
      <dgm:spPr/>
    </dgm:pt>
    <dgm:pt modelId="{D3FD5928-CD72-4D99-973D-EF34FB236ED2}" type="pres">
      <dgm:prSet presAssocID="{E3672C99-7F5F-41D0-AB8F-885E847287B0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487DE4-49BF-4C9A-80CD-C2120C11487E}" type="pres">
      <dgm:prSet presAssocID="{E3672C99-7F5F-41D0-AB8F-885E847287B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894ED-312E-4C94-B122-13241810DE4F}" type="pres">
      <dgm:prSet presAssocID="{1C9CE92D-8EFA-4226-AD2A-BF9398D7BF5C}" presName="spacing" presStyleCnt="0"/>
      <dgm:spPr/>
    </dgm:pt>
    <dgm:pt modelId="{25A072AD-70EA-459E-9F60-70BDDE850DF5}" type="pres">
      <dgm:prSet presAssocID="{3E4B21B9-AC76-4E19-B904-940F74F4B12D}" presName="composite" presStyleCnt="0"/>
      <dgm:spPr/>
    </dgm:pt>
    <dgm:pt modelId="{FEFEF587-9ADD-4EDD-94B0-547BC71D7C5F}" type="pres">
      <dgm:prSet presAssocID="{3E4B21B9-AC76-4E19-B904-940F74F4B12D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FB066A-2B84-4459-AFAC-A74DE9FFF595}" type="pres">
      <dgm:prSet presAssocID="{3E4B21B9-AC76-4E19-B904-940F74F4B12D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6E73E-2B27-4223-9D80-1F6DD1E8D001}" type="pres">
      <dgm:prSet presAssocID="{2BF7A8D6-A463-4A82-A2C2-E6125C53D272}" presName="spacing" presStyleCnt="0"/>
      <dgm:spPr/>
    </dgm:pt>
    <dgm:pt modelId="{7451C771-C731-4BBC-964B-36B1370FB8F9}" type="pres">
      <dgm:prSet presAssocID="{04768C2D-FE9A-4069-B3A8-A969C90425B7}" presName="composite" presStyleCnt="0"/>
      <dgm:spPr/>
    </dgm:pt>
    <dgm:pt modelId="{D1D48928-0EBA-44AC-8040-D54FA8DBD637}" type="pres">
      <dgm:prSet presAssocID="{04768C2D-FE9A-4069-B3A8-A969C90425B7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831689-AF3F-4B4F-8822-93DEB47E1B08}" type="pres">
      <dgm:prSet presAssocID="{04768C2D-FE9A-4069-B3A8-A969C90425B7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3610A-7AA2-4DE4-852D-E236E4BDF4E5}" type="pres">
      <dgm:prSet presAssocID="{95D99FA2-42B1-4DDE-AD57-6B818C4C8099}" presName="spacing" presStyleCnt="0"/>
      <dgm:spPr/>
    </dgm:pt>
    <dgm:pt modelId="{F2F22AD0-B6F3-4FC2-A47A-4D67628FE0D9}" type="pres">
      <dgm:prSet presAssocID="{E8C330FE-58B8-4744-BC43-48564A8924E3}" presName="composite" presStyleCnt="0"/>
      <dgm:spPr/>
    </dgm:pt>
    <dgm:pt modelId="{1162CDB3-7D59-4280-A97D-E6061D458324}" type="pres">
      <dgm:prSet presAssocID="{E8C330FE-58B8-4744-BC43-48564A8924E3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705683-F500-4F98-8F35-72E08D85839A}" type="pres">
      <dgm:prSet presAssocID="{E8C330FE-58B8-4744-BC43-48564A8924E3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2AB125-5FF7-47AA-AD1B-6A69FD6B576B}" type="presOf" srcId="{661FAEFA-0DB6-4B05-98CC-3C99722836E8}" destId="{E4EB377A-019D-4994-9598-8FDC32A48E1A}" srcOrd="0" destOrd="0" presId="urn:microsoft.com/office/officeart/2005/8/layout/vList3#1"/>
    <dgm:cxn modelId="{7DCFBD7C-7413-49B1-ADC9-48F7D234BDF2}" srcId="{BCA062D3-3A0C-4D39-AE55-572E1A22CC75}" destId="{E8C330FE-58B8-4744-BC43-48564A8924E3}" srcOrd="5" destOrd="0" parTransId="{3D2AB758-63FC-40FE-A330-06CAE4EC44CC}" sibTransId="{E10B46BF-3A07-4947-8F36-27FAC37B46C9}"/>
    <dgm:cxn modelId="{B4D1A21D-C94F-4AC2-9897-3BFF97D00EA2}" type="presOf" srcId="{E8C330FE-58B8-4744-BC43-48564A8924E3}" destId="{5F705683-F500-4F98-8F35-72E08D85839A}" srcOrd="0" destOrd="0" presId="urn:microsoft.com/office/officeart/2005/8/layout/vList3#1"/>
    <dgm:cxn modelId="{E8EB9E21-5C29-47EE-A399-449F25173DEB}" srcId="{BCA062D3-3A0C-4D39-AE55-572E1A22CC75}" destId="{2CC23682-40BD-48A7-9BE8-2E691EADE1D9}" srcOrd="0" destOrd="0" parTransId="{AAA70B66-3E25-482D-8731-D7C55DE107A1}" sibTransId="{DE1606F9-8F0A-4F8F-9C4C-7597C104CF81}"/>
    <dgm:cxn modelId="{93152A6A-35D3-453A-AD4A-2C916BAB0B3F}" type="presOf" srcId="{04768C2D-FE9A-4069-B3A8-A969C90425B7}" destId="{67831689-AF3F-4B4F-8822-93DEB47E1B08}" srcOrd="0" destOrd="0" presId="urn:microsoft.com/office/officeart/2005/8/layout/vList3#1"/>
    <dgm:cxn modelId="{023B0568-3A1B-4348-AE5B-656602B03844}" type="presOf" srcId="{E3672C99-7F5F-41D0-AB8F-885E847287B0}" destId="{3C487DE4-49BF-4C9A-80CD-C2120C11487E}" srcOrd="0" destOrd="0" presId="urn:microsoft.com/office/officeart/2005/8/layout/vList3#1"/>
    <dgm:cxn modelId="{F647CA2E-1FCF-438C-8C85-B2936F790B5E}" type="presOf" srcId="{BCA062D3-3A0C-4D39-AE55-572E1A22CC75}" destId="{D39CBB91-314E-4CA5-945B-2DEE0CBFA001}" srcOrd="0" destOrd="0" presId="urn:microsoft.com/office/officeart/2005/8/layout/vList3#1"/>
    <dgm:cxn modelId="{46563832-4A70-4CF0-B82D-D050ACFF8D59}" srcId="{BCA062D3-3A0C-4D39-AE55-572E1A22CC75}" destId="{661FAEFA-0DB6-4B05-98CC-3C99722836E8}" srcOrd="1" destOrd="0" parTransId="{44867E67-2227-48BA-A465-A12BAAFC9149}" sibTransId="{1F13A352-A4B1-4D15-9F4A-6A4301FBEECA}"/>
    <dgm:cxn modelId="{56F9C774-190B-4C88-91C9-57E34AC3FB1A}" type="presOf" srcId="{3E4B21B9-AC76-4E19-B904-940F74F4B12D}" destId="{03FB066A-2B84-4459-AFAC-A74DE9FFF595}" srcOrd="0" destOrd="0" presId="urn:microsoft.com/office/officeart/2005/8/layout/vList3#1"/>
    <dgm:cxn modelId="{95728A08-8EC6-4D70-B6A4-CEB538573C80}" srcId="{BCA062D3-3A0C-4D39-AE55-572E1A22CC75}" destId="{E3672C99-7F5F-41D0-AB8F-885E847287B0}" srcOrd="2" destOrd="0" parTransId="{AC938878-19FC-4858-91BD-4DE2EAF98680}" sibTransId="{1C9CE92D-8EFA-4226-AD2A-BF9398D7BF5C}"/>
    <dgm:cxn modelId="{532860A8-D18B-4680-91A9-3689E04C7464}" srcId="{BCA062D3-3A0C-4D39-AE55-572E1A22CC75}" destId="{3E4B21B9-AC76-4E19-B904-940F74F4B12D}" srcOrd="3" destOrd="0" parTransId="{3A560269-3F9A-4EA2-B3D3-C8073EB3A1C9}" sibTransId="{2BF7A8D6-A463-4A82-A2C2-E6125C53D272}"/>
    <dgm:cxn modelId="{6816F411-0907-4C75-832D-5FED7A3AE594}" type="presOf" srcId="{2CC23682-40BD-48A7-9BE8-2E691EADE1D9}" destId="{D1FD0035-9A00-45B4-BF36-F0C748DB28B2}" srcOrd="0" destOrd="0" presId="urn:microsoft.com/office/officeart/2005/8/layout/vList3#1"/>
    <dgm:cxn modelId="{FEB51A42-0008-444A-ADB4-6AC1BDE88DCA}" srcId="{BCA062D3-3A0C-4D39-AE55-572E1A22CC75}" destId="{04768C2D-FE9A-4069-B3A8-A969C90425B7}" srcOrd="4" destOrd="0" parTransId="{A79851CC-2816-4604-924F-F61A15ECF3BD}" sibTransId="{95D99FA2-42B1-4DDE-AD57-6B818C4C8099}"/>
    <dgm:cxn modelId="{1D18BD29-364D-4B94-8799-120CE8B0313E}" type="presParOf" srcId="{D39CBB91-314E-4CA5-945B-2DEE0CBFA001}" destId="{926EFF9D-31E3-4115-9CAB-9EEFFAB323C5}" srcOrd="0" destOrd="0" presId="urn:microsoft.com/office/officeart/2005/8/layout/vList3#1"/>
    <dgm:cxn modelId="{2FEEE346-3E3D-4796-8582-B83801BFF5FD}" type="presParOf" srcId="{926EFF9D-31E3-4115-9CAB-9EEFFAB323C5}" destId="{8F28B063-748C-495E-8000-DC2383E75F41}" srcOrd="0" destOrd="0" presId="urn:microsoft.com/office/officeart/2005/8/layout/vList3#1"/>
    <dgm:cxn modelId="{B4E34EDE-B66C-4C32-9539-20BF861E6239}" type="presParOf" srcId="{926EFF9D-31E3-4115-9CAB-9EEFFAB323C5}" destId="{D1FD0035-9A00-45B4-BF36-F0C748DB28B2}" srcOrd="1" destOrd="0" presId="urn:microsoft.com/office/officeart/2005/8/layout/vList3#1"/>
    <dgm:cxn modelId="{B043CEFC-CB74-4631-A0D7-7695FAEC3DE6}" type="presParOf" srcId="{D39CBB91-314E-4CA5-945B-2DEE0CBFA001}" destId="{F3CC64ED-D0C1-491E-B7F0-D28F01C87609}" srcOrd="1" destOrd="0" presId="urn:microsoft.com/office/officeart/2005/8/layout/vList3#1"/>
    <dgm:cxn modelId="{FC596887-508E-4D81-9D2A-89A62188B772}" type="presParOf" srcId="{D39CBB91-314E-4CA5-945B-2DEE0CBFA001}" destId="{C69CDC1F-E301-42DF-90F4-542BCF3C0DE5}" srcOrd="2" destOrd="0" presId="urn:microsoft.com/office/officeart/2005/8/layout/vList3#1"/>
    <dgm:cxn modelId="{64C0540D-00A2-4D26-8C30-EACC64FA37E5}" type="presParOf" srcId="{C69CDC1F-E301-42DF-90F4-542BCF3C0DE5}" destId="{1801D540-E7ED-4F73-BF2F-DECD7F7EBAAC}" srcOrd="0" destOrd="0" presId="urn:microsoft.com/office/officeart/2005/8/layout/vList3#1"/>
    <dgm:cxn modelId="{50D45B88-13E8-4657-97F5-EB3F933B5BF9}" type="presParOf" srcId="{C69CDC1F-E301-42DF-90F4-542BCF3C0DE5}" destId="{E4EB377A-019D-4994-9598-8FDC32A48E1A}" srcOrd="1" destOrd="0" presId="urn:microsoft.com/office/officeart/2005/8/layout/vList3#1"/>
    <dgm:cxn modelId="{F678B88D-DC5E-46BD-B871-1540C69B9F6E}" type="presParOf" srcId="{D39CBB91-314E-4CA5-945B-2DEE0CBFA001}" destId="{E0F51B71-62CC-45C5-B469-0B3B2E0E66D0}" srcOrd="3" destOrd="0" presId="urn:microsoft.com/office/officeart/2005/8/layout/vList3#1"/>
    <dgm:cxn modelId="{2AD3F951-33DE-4FAA-B028-4B0F9B2DEF7F}" type="presParOf" srcId="{D39CBB91-314E-4CA5-945B-2DEE0CBFA001}" destId="{DC11B62E-D08C-41FF-9629-0A235DEA79BA}" srcOrd="4" destOrd="0" presId="urn:microsoft.com/office/officeart/2005/8/layout/vList3#1"/>
    <dgm:cxn modelId="{DF46BDC5-5437-4234-BAE8-13BCA228C79F}" type="presParOf" srcId="{DC11B62E-D08C-41FF-9629-0A235DEA79BA}" destId="{D3FD5928-CD72-4D99-973D-EF34FB236ED2}" srcOrd="0" destOrd="0" presId="urn:microsoft.com/office/officeart/2005/8/layout/vList3#1"/>
    <dgm:cxn modelId="{55358D55-9BEE-4336-9CFF-9D758CA2B2DE}" type="presParOf" srcId="{DC11B62E-D08C-41FF-9629-0A235DEA79BA}" destId="{3C487DE4-49BF-4C9A-80CD-C2120C11487E}" srcOrd="1" destOrd="0" presId="urn:microsoft.com/office/officeart/2005/8/layout/vList3#1"/>
    <dgm:cxn modelId="{1E7B8480-A4AC-4B9D-904C-578DEFF1F97E}" type="presParOf" srcId="{D39CBB91-314E-4CA5-945B-2DEE0CBFA001}" destId="{66D894ED-312E-4C94-B122-13241810DE4F}" srcOrd="5" destOrd="0" presId="urn:microsoft.com/office/officeart/2005/8/layout/vList3#1"/>
    <dgm:cxn modelId="{99099C23-05C2-433D-A735-9E5797D14C4E}" type="presParOf" srcId="{D39CBB91-314E-4CA5-945B-2DEE0CBFA001}" destId="{25A072AD-70EA-459E-9F60-70BDDE850DF5}" srcOrd="6" destOrd="0" presId="urn:microsoft.com/office/officeart/2005/8/layout/vList3#1"/>
    <dgm:cxn modelId="{A075EEF5-D14A-4EB0-A202-05D4E6678F88}" type="presParOf" srcId="{25A072AD-70EA-459E-9F60-70BDDE850DF5}" destId="{FEFEF587-9ADD-4EDD-94B0-547BC71D7C5F}" srcOrd="0" destOrd="0" presId="urn:microsoft.com/office/officeart/2005/8/layout/vList3#1"/>
    <dgm:cxn modelId="{F5FB20A4-DDCF-4010-901D-E39FAFC9B165}" type="presParOf" srcId="{25A072AD-70EA-459E-9F60-70BDDE850DF5}" destId="{03FB066A-2B84-4459-AFAC-A74DE9FFF595}" srcOrd="1" destOrd="0" presId="urn:microsoft.com/office/officeart/2005/8/layout/vList3#1"/>
    <dgm:cxn modelId="{AF59BF25-7395-49AC-9714-45613354A421}" type="presParOf" srcId="{D39CBB91-314E-4CA5-945B-2DEE0CBFA001}" destId="{F6B6E73E-2B27-4223-9D80-1F6DD1E8D001}" srcOrd="7" destOrd="0" presId="urn:microsoft.com/office/officeart/2005/8/layout/vList3#1"/>
    <dgm:cxn modelId="{0C2A2762-EACE-49D8-B3EE-C911B901DCF2}" type="presParOf" srcId="{D39CBB91-314E-4CA5-945B-2DEE0CBFA001}" destId="{7451C771-C731-4BBC-964B-36B1370FB8F9}" srcOrd="8" destOrd="0" presId="urn:microsoft.com/office/officeart/2005/8/layout/vList3#1"/>
    <dgm:cxn modelId="{9E94D23E-6775-4EBE-A677-0E9706967B75}" type="presParOf" srcId="{7451C771-C731-4BBC-964B-36B1370FB8F9}" destId="{D1D48928-0EBA-44AC-8040-D54FA8DBD637}" srcOrd="0" destOrd="0" presId="urn:microsoft.com/office/officeart/2005/8/layout/vList3#1"/>
    <dgm:cxn modelId="{6D6381F7-F122-48E6-9DC8-C4C59F3A3F47}" type="presParOf" srcId="{7451C771-C731-4BBC-964B-36B1370FB8F9}" destId="{67831689-AF3F-4B4F-8822-93DEB47E1B08}" srcOrd="1" destOrd="0" presId="urn:microsoft.com/office/officeart/2005/8/layout/vList3#1"/>
    <dgm:cxn modelId="{5C6D63D0-8742-47DA-952F-64A6021B814E}" type="presParOf" srcId="{D39CBB91-314E-4CA5-945B-2DEE0CBFA001}" destId="{0923610A-7AA2-4DE4-852D-E236E4BDF4E5}" srcOrd="9" destOrd="0" presId="urn:microsoft.com/office/officeart/2005/8/layout/vList3#1"/>
    <dgm:cxn modelId="{543EEF48-A635-44B6-A8FF-B1074B8DC0AD}" type="presParOf" srcId="{D39CBB91-314E-4CA5-945B-2DEE0CBFA001}" destId="{F2F22AD0-B6F3-4FC2-A47A-4D67628FE0D9}" srcOrd="10" destOrd="0" presId="urn:microsoft.com/office/officeart/2005/8/layout/vList3#1"/>
    <dgm:cxn modelId="{5EF57F6D-8D89-4A5E-BF47-68AD804948F4}" type="presParOf" srcId="{F2F22AD0-B6F3-4FC2-A47A-4D67628FE0D9}" destId="{1162CDB3-7D59-4280-A97D-E6061D458324}" srcOrd="0" destOrd="0" presId="urn:microsoft.com/office/officeart/2005/8/layout/vList3#1"/>
    <dgm:cxn modelId="{BC310F5E-9F8F-45B8-B854-1803C0687549}" type="presParOf" srcId="{F2F22AD0-B6F3-4FC2-A47A-4D67628FE0D9}" destId="{5F705683-F500-4F98-8F35-72E08D85839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D0035-9A00-45B4-BF36-F0C748DB28B2}">
      <dsp:nvSpPr>
        <dsp:cNvPr id="0" name=""/>
        <dsp:cNvSpPr/>
      </dsp:nvSpPr>
      <dsp:spPr>
        <a:xfrm rot="10800000">
          <a:off x="2726094" y="4513"/>
          <a:ext cx="10087840" cy="7406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62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</a:t>
          </a:r>
          <a:r>
            <a:rPr lang="ru-RU" sz="2400" kern="1200" dirty="0" smtClean="0"/>
            <a:t>нормативно-правовое регулирование</a:t>
          </a:r>
          <a:r>
            <a:rPr lang="ru-RU" sz="2000" kern="1200" dirty="0" smtClean="0"/>
            <a:t>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2911266" y="4513"/>
        <a:ext cx="9902668" cy="740688"/>
      </dsp:txXfrm>
    </dsp:sp>
    <dsp:sp modelId="{8F28B063-748C-495E-8000-DC2383E75F41}">
      <dsp:nvSpPr>
        <dsp:cNvPr id="0" name=""/>
        <dsp:cNvSpPr/>
      </dsp:nvSpPr>
      <dsp:spPr>
        <a:xfrm>
          <a:off x="2360016" y="4431"/>
          <a:ext cx="740688" cy="7406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B377A-019D-4994-9598-8FDC32A48E1A}">
      <dsp:nvSpPr>
        <dsp:cNvPr id="0" name=""/>
        <dsp:cNvSpPr/>
      </dsp:nvSpPr>
      <dsp:spPr>
        <a:xfrm rot="10800000">
          <a:off x="2726094" y="943614"/>
          <a:ext cx="10087840" cy="7406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62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</a:t>
          </a:r>
          <a:r>
            <a:rPr lang="ru-RU" sz="2400" kern="1200" dirty="0" smtClean="0"/>
            <a:t>организационно-управленческое обеспечение</a:t>
          </a:r>
          <a:r>
            <a:rPr lang="ru-RU" sz="2000" kern="1200" dirty="0" smtClean="0"/>
            <a:t>;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2911266" y="943614"/>
        <a:ext cx="9902668" cy="740688"/>
      </dsp:txXfrm>
    </dsp:sp>
    <dsp:sp modelId="{1801D540-E7ED-4F73-BF2F-DECD7F7EBAAC}">
      <dsp:nvSpPr>
        <dsp:cNvPr id="0" name=""/>
        <dsp:cNvSpPr/>
      </dsp:nvSpPr>
      <dsp:spPr>
        <a:xfrm>
          <a:off x="2355750" y="943614"/>
          <a:ext cx="740688" cy="7406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87DE4-49BF-4C9A-80CD-C2120C11487E}">
      <dsp:nvSpPr>
        <dsp:cNvPr id="0" name=""/>
        <dsp:cNvSpPr/>
      </dsp:nvSpPr>
      <dsp:spPr>
        <a:xfrm rot="10800000">
          <a:off x="2726094" y="1882716"/>
          <a:ext cx="10087840" cy="7406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62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</a:t>
          </a:r>
          <a:r>
            <a:rPr lang="ru-RU" sz="2400" kern="1200" dirty="0" smtClean="0"/>
            <a:t>научно-методическое обеспечение</a:t>
          </a:r>
          <a:r>
            <a:rPr lang="ru-RU" sz="1900" kern="1200" dirty="0" smtClean="0"/>
            <a:t>; </a:t>
          </a:r>
          <a:endParaRPr lang="ru-RU" sz="1900" kern="1200" dirty="0"/>
        </a:p>
      </dsp:txBody>
      <dsp:txXfrm rot="10800000">
        <a:off x="2911266" y="1882716"/>
        <a:ext cx="9902668" cy="740688"/>
      </dsp:txXfrm>
    </dsp:sp>
    <dsp:sp modelId="{D3FD5928-CD72-4D99-973D-EF34FB236ED2}">
      <dsp:nvSpPr>
        <dsp:cNvPr id="0" name=""/>
        <dsp:cNvSpPr/>
      </dsp:nvSpPr>
      <dsp:spPr>
        <a:xfrm>
          <a:off x="2355750" y="1882716"/>
          <a:ext cx="740688" cy="7406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B066A-2B84-4459-AFAC-A74DE9FFF595}">
      <dsp:nvSpPr>
        <dsp:cNvPr id="0" name=""/>
        <dsp:cNvSpPr/>
      </dsp:nvSpPr>
      <dsp:spPr>
        <a:xfrm rot="10800000">
          <a:off x="2726094" y="2821818"/>
          <a:ext cx="10087840" cy="7406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623" tIns="72390" rIns="135128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/>
            <a:t>-</a:t>
          </a:r>
          <a:r>
            <a:rPr lang="ru-RU" sz="2400" kern="1200" dirty="0" smtClean="0"/>
            <a:t>кадровое обеспечение</a:t>
          </a:r>
          <a:r>
            <a:rPr lang="ru-RU" sz="1900" kern="1200" dirty="0" smtClean="0"/>
            <a:t>; </a:t>
          </a:r>
        </a:p>
      </dsp:txBody>
      <dsp:txXfrm rot="10800000">
        <a:off x="2911266" y="2821818"/>
        <a:ext cx="9902668" cy="740688"/>
      </dsp:txXfrm>
    </dsp:sp>
    <dsp:sp modelId="{FEFEF587-9ADD-4EDD-94B0-547BC71D7C5F}">
      <dsp:nvSpPr>
        <dsp:cNvPr id="0" name=""/>
        <dsp:cNvSpPr/>
      </dsp:nvSpPr>
      <dsp:spPr>
        <a:xfrm>
          <a:off x="2355750" y="2821818"/>
          <a:ext cx="740688" cy="7406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31689-AF3F-4B4F-8822-93DEB47E1B08}">
      <dsp:nvSpPr>
        <dsp:cNvPr id="0" name=""/>
        <dsp:cNvSpPr/>
      </dsp:nvSpPr>
      <dsp:spPr>
        <a:xfrm rot="10800000">
          <a:off x="2726094" y="3760920"/>
          <a:ext cx="10087840" cy="7406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623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-</a:t>
          </a:r>
          <a:r>
            <a:rPr lang="ru-RU" sz="2400" kern="1200" dirty="0" smtClean="0"/>
            <a:t>информационное обеспечение</a:t>
          </a:r>
          <a:r>
            <a:rPr lang="ru-RU" sz="2000" kern="1200" dirty="0" smtClean="0"/>
            <a:t>; </a:t>
          </a:r>
        </a:p>
      </dsp:txBody>
      <dsp:txXfrm rot="10800000">
        <a:off x="2911266" y="3760920"/>
        <a:ext cx="9902668" cy="740688"/>
      </dsp:txXfrm>
    </dsp:sp>
    <dsp:sp modelId="{D1D48928-0EBA-44AC-8040-D54FA8DBD637}">
      <dsp:nvSpPr>
        <dsp:cNvPr id="0" name=""/>
        <dsp:cNvSpPr/>
      </dsp:nvSpPr>
      <dsp:spPr>
        <a:xfrm>
          <a:off x="2355750" y="3760920"/>
          <a:ext cx="740688" cy="7406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05683-F500-4F98-8F35-72E08D85839A}">
      <dsp:nvSpPr>
        <dsp:cNvPr id="0" name=""/>
        <dsp:cNvSpPr/>
      </dsp:nvSpPr>
      <dsp:spPr>
        <a:xfrm rot="10800000">
          <a:off x="2726094" y="4700022"/>
          <a:ext cx="10087840" cy="7406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623" tIns="76200" rIns="142240" bIns="7620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</a:t>
          </a:r>
          <a:r>
            <a:rPr lang="ru-RU" sz="2400" kern="1200" dirty="0" smtClean="0"/>
            <a:t>обеспечение условий для межведомственного и внутриведомственного взаимодействия</a:t>
          </a:r>
          <a:r>
            <a:rPr lang="ru-RU" sz="2000" kern="1200" dirty="0" smtClean="0"/>
            <a:t>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2911266" y="4700022"/>
        <a:ext cx="9902668" cy="740688"/>
      </dsp:txXfrm>
    </dsp:sp>
    <dsp:sp modelId="{1162CDB3-7D59-4280-A97D-E6061D458324}">
      <dsp:nvSpPr>
        <dsp:cNvPr id="0" name=""/>
        <dsp:cNvSpPr/>
      </dsp:nvSpPr>
      <dsp:spPr>
        <a:xfrm>
          <a:off x="2355750" y="4700022"/>
          <a:ext cx="740688" cy="7406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B799F-E694-4304-AA07-7DE069C1D8E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B1D80-F30A-448C-AEC0-3426F5CD9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9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4063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BB51F6B9-26BD-4B76-B6B3-83AB34FBB593}" type="slidenum">
              <a:rPr lang="ru-RU" altLang="ru-RU" sz="1200"/>
              <a:pPr algn="r" eaLnBrk="1" hangingPunct="1"/>
              <a:t>38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57796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2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2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94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3790455"/>
            <a:ext cx="6096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7726"/>
            <a:ext cx="6096000" cy="2295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97714"/>
            <a:ext cx="12192000" cy="23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02414" y="254255"/>
            <a:ext cx="5245100" cy="1493916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6"/>
          </a:xfrm>
        </p:spPr>
        <p:txBody>
          <a:bodyPr anchor="t"/>
          <a:lstStyle>
            <a:lvl1pPr>
              <a:defRPr lang="ru-RU" sz="3067" smtClean="0"/>
            </a:lvl1pPr>
          </a:lstStyle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34483"/>
            <a:ext cx="2664000" cy="177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772753"/>
            <a:ext cx="3687361" cy="24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96" y="1387345"/>
            <a:ext cx="2576384" cy="264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5" y="1563351"/>
            <a:ext cx="349362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42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5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2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8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4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D059-A903-4944-9EC3-D0A321851F7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50D7-D457-4435-93B6-5F6FF65F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hyperlink" Target="http://www.kipk.ru/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5281" y="4173280"/>
            <a:ext cx="11614172" cy="19323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400" b="1" dirty="0" smtClean="0">
                <a:solidFill>
                  <a:srgbClr val="E7523A"/>
                </a:solidFill>
              </a:rPr>
              <a:t>КОНЦЕПЦИЯ РАЗВИТИЯ ПСИХОЛОГИЧЕСКОЙ СЛУЖБЫ  </a:t>
            </a:r>
            <a:br>
              <a:rPr lang="ru-RU" sz="3400" b="1" dirty="0" smtClean="0">
                <a:solidFill>
                  <a:srgbClr val="E7523A"/>
                </a:solidFill>
              </a:rPr>
            </a:br>
            <a:r>
              <a:rPr lang="ru-RU" sz="3400" b="1" dirty="0" smtClean="0">
                <a:solidFill>
                  <a:srgbClr val="E7523A"/>
                </a:solidFill>
              </a:rPr>
              <a:t>В  СИСТЕМЕ ОБРАЗОВАНИЯ</a:t>
            </a:r>
            <a:r>
              <a:rPr lang="en-US" sz="3400" b="1" dirty="0" smtClean="0">
                <a:solidFill>
                  <a:srgbClr val="E7523A"/>
                </a:solidFill>
              </a:rPr>
              <a:t> </a:t>
            </a:r>
            <a:r>
              <a:rPr lang="ru-RU" sz="3400" b="1" dirty="0" smtClean="0">
                <a:solidFill>
                  <a:srgbClr val="E7523A"/>
                </a:solidFill>
              </a:rPr>
              <a:t> РОССИЙСКОЙ  ФЕДЕРАЦИИ</a:t>
            </a:r>
            <a:br>
              <a:rPr lang="ru-RU" sz="3400" b="1" dirty="0" smtClean="0">
                <a:solidFill>
                  <a:srgbClr val="E7523A"/>
                </a:solidFill>
              </a:rPr>
            </a:br>
            <a:endParaRPr lang="ru-RU" sz="3400" b="1" dirty="0">
              <a:solidFill>
                <a:srgbClr val="E7523A"/>
              </a:solidFill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3399786" y="5785139"/>
            <a:ext cx="8460520" cy="78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00" tIns="43300" rIns="86600" bIns="433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2267" dirty="0" smtClean="0">
                <a:solidFill>
                  <a:srgbClr val="5C738E"/>
                </a:solidFill>
              </a:rPr>
              <a:t>Оксана Александровна Сидоренко, </a:t>
            </a:r>
            <a:r>
              <a:rPr lang="ru-RU" altLang="ru-RU" sz="2267" dirty="0" err="1" smtClean="0">
                <a:solidFill>
                  <a:srgbClr val="5C738E"/>
                </a:solidFill>
              </a:rPr>
              <a:t>к.пед.н</a:t>
            </a:r>
            <a:r>
              <a:rPr lang="ru-RU" altLang="ru-RU" sz="2267" dirty="0">
                <a:solidFill>
                  <a:srgbClr val="5C738E"/>
                </a:solidFill>
              </a:rPr>
              <a:t>., </a:t>
            </a:r>
            <a:r>
              <a:rPr lang="ru-RU" altLang="ru-RU" sz="2267" dirty="0" smtClean="0">
                <a:solidFill>
                  <a:srgbClr val="5C738E"/>
                </a:solidFill>
              </a:rPr>
              <a:t>доцент, зав. кафедрой общей и специальной педагогики и психологии КК ИПК</a:t>
            </a:r>
            <a:endParaRPr lang="ru-RU" altLang="ru-RU" sz="2267" dirty="0">
              <a:solidFill>
                <a:srgbClr val="5C738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65545" y="6277790"/>
            <a:ext cx="7308851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5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118" y="0"/>
            <a:ext cx="10737933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Приоритетные направления развития Службы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18453162"/>
              </p:ext>
            </p:extLst>
          </p:nvPr>
        </p:nvGraphicFramePr>
        <p:xfrm>
          <a:off x="-1680864" y="1196752"/>
          <a:ext cx="15169685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77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10972800" cy="67128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76518" y="1600200"/>
            <a:ext cx="11376211" cy="496196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dirty="0" smtClean="0"/>
              <a:t>Нормативно-правовое </a:t>
            </a:r>
            <a:r>
              <a:rPr lang="ru-RU" dirty="0"/>
              <a:t>регулирование - совершенствование нормативной правовой базы, регламентирующей деятельность Службы на федеральном, региональном и муниципальном уровнях, предполагает внесение изменений в законодательные акты и нормативные документы с целью приведения нормативной правовой базы деятельности Службы в соответствие с настоящей Концепцией и действующим законодательством.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391035"/>
            <a:ext cx="6373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Нормативно-правовое регулирование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5" y="5003146"/>
            <a:ext cx="4141694" cy="185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612" y="5003146"/>
            <a:ext cx="2971799" cy="185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03146"/>
            <a:ext cx="3334871" cy="185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9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10972800" cy="67128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76518" y="1600200"/>
            <a:ext cx="11376211" cy="496196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Организационно-управленческое обеспечение предполагает деятельность по созданию единого профессионального пространства в целях функционирования </a:t>
            </a:r>
            <a:r>
              <a:rPr lang="ru-RU" dirty="0" smtClean="0"/>
              <a:t>Службы (координационные органы, структуры, планы, мониторинг).</a:t>
            </a:r>
            <a:endParaRPr lang="ru-RU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391035"/>
            <a:ext cx="790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Организационно-управленческое регулирование 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52" y="3697941"/>
            <a:ext cx="4286250" cy="26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9610165" cy="67128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95836" y="1264024"/>
            <a:ext cx="11631706" cy="52981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направлено </a:t>
            </a:r>
            <a:r>
              <a:rPr lang="ru-RU" sz="1800" dirty="0"/>
              <a:t>на: 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-координацию </a:t>
            </a:r>
            <a:r>
              <a:rPr lang="ru-RU" sz="1800" dirty="0"/>
              <a:t>научных исследований в РФ в интересах деятельности и развития Службы;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-создание </a:t>
            </a:r>
            <a:r>
              <a:rPr lang="ru-RU" sz="1800" dirty="0"/>
              <a:t>единой национальной системы стандартизированного психодиагностического инструментария в целях обеспечения качества диагностической деятельности специалистов Службы;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-организацию </a:t>
            </a:r>
            <a:r>
              <a:rPr lang="ru-RU" sz="1800" dirty="0"/>
              <a:t>и проведение регулярных общероссийских популяционных исследований современных детей и молодежи в России в целях стандартизации психологических методов диагностики, оценки индивидуально-психологических и возрастных особенностей обучающихся в разные периоды обучения;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-организацию </a:t>
            </a:r>
            <a:r>
              <a:rPr lang="ru-RU" sz="1800" dirty="0"/>
              <a:t>и проведение </a:t>
            </a:r>
            <a:r>
              <a:rPr lang="ru-RU" sz="1800" dirty="0" err="1"/>
              <a:t>лонгитюдных</a:t>
            </a:r>
            <a:r>
              <a:rPr lang="ru-RU" sz="1800" dirty="0"/>
              <a:t> исследований для оценки влияния образовательных, воспитательных, коррекционно-развивающих и коррекционно-реабилитационных технологий на психическое развитие и здоровье обучающихся;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-разработку </a:t>
            </a:r>
            <a:r>
              <a:rPr lang="ru-RU" sz="1800" dirty="0"/>
              <a:t>и адаптацию методов психологической диагностики для оценки </a:t>
            </a:r>
            <a:r>
              <a:rPr lang="ru-RU" sz="1800" dirty="0" err="1"/>
              <a:t>метапредметных</a:t>
            </a:r>
            <a:r>
              <a:rPr lang="ru-RU" sz="1800" dirty="0"/>
              <a:t> компетенций и личностных результатов освоения образовательных программ в целях реализации требований федеральных государственных образовательных стандартов и управления качеством образования;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-разработку </a:t>
            </a:r>
            <a:r>
              <a:rPr lang="ru-RU" sz="1800" dirty="0"/>
              <a:t>и адаптацию новых коррекционно-развивающих, коррекционно-реабилитационных и профилактических программ различной направленности;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-создание </a:t>
            </a:r>
            <a:r>
              <a:rPr lang="ru-RU" sz="1800" dirty="0"/>
              <a:t>компьютерного диагностического, развивающего и коррекционного инструментария для обучающихся;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-разработку </a:t>
            </a:r>
            <a:r>
              <a:rPr lang="ru-RU" sz="1800" dirty="0"/>
              <a:t>и внедрение оптимальных моделей организации и предоставления профессиональной помощи на разных уровнях и видах получения образования и при различных формах организации получения образования и формах обучения; 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-разработку </a:t>
            </a:r>
            <a:r>
              <a:rPr lang="ru-RU" sz="1800" dirty="0"/>
              <a:t>критериев оценки эффективности деятельности  Службы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391035"/>
            <a:ext cx="790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Научно-методическое обеспечение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441" y="21286"/>
            <a:ext cx="26035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7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9610165" cy="67128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95836" y="1264024"/>
            <a:ext cx="11631706" cy="52981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направлено </a:t>
            </a:r>
            <a:r>
              <a:rPr lang="ru-RU" sz="1800" dirty="0"/>
              <a:t>на: 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-координацию </a:t>
            </a:r>
            <a:r>
              <a:rPr lang="ru-RU" sz="1800" dirty="0"/>
              <a:t>научных исследований в РФ в интересах деятельности и развития Службы;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-создание </a:t>
            </a:r>
            <a:r>
              <a:rPr lang="ru-RU" sz="1800" dirty="0"/>
              <a:t>единой национальной системы стандартизированного психодиагностического инструментария в целях обеспечения качества диагностической деятельности специалистов Службы;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-организацию </a:t>
            </a:r>
            <a:r>
              <a:rPr lang="ru-RU" sz="1800" dirty="0"/>
              <a:t>и проведение регулярных общероссийских популяционных исследований современных детей и молодежи в России в целях стандартизации психологических методов диагностики, оценки индивидуально-психологических и возрастных особенностей обучающихся в разные периоды обучения;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-организацию </a:t>
            </a:r>
            <a:r>
              <a:rPr lang="ru-RU" sz="1800" dirty="0"/>
              <a:t>и проведение </a:t>
            </a:r>
            <a:r>
              <a:rPr lang="ru-RU" sz="1800" dirty="0" err="1"/>
              <a:t>лонгитюдных</a:t>
            </a:r>
            <a:r>
              <a:rPr lang="ru-RU" sz="1800" dirty="0"/>
              <a:t> исследований для оценки влияния образовательных, воспитательных, коррекционно-развивающих и коррекционно-реабилитационных технологий на психическое развитие и здоровье обучающихся;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-разработку </a:t>
            </a:r>
            <a:r>
              <a:rPr lang="ru-RU" sz="1800" dirty="0"/>
              <a:t>и адаптацию методов психологической диагностики для оценки </a:t>
            </a:r>
            <a:r>
              <a:rPr lang="ru-RU" sz="1800" dirty="0" err="1"/>
              <a:t>метапредметных</a:t>
            </a:r>
            <a:r>
              <a:rPr lang="ru-RU" sz="1800" dirty="0"/>
              <a:t> компетенций и личностных результатов освоения образовательных программ в целях реализации требований федеральных государственных образовательных стандартов и управления качеством образования;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-разработку </a:t>
            </a:r>
            <a:r>
              <a:rPr lang="ru-RU" sz="1800" dirty="0"/>
              <a:t>и адаптацию новых коррекционно-развивающих, коррекционно-реабилитационных и профилактических программ различной направленности;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-создание </a:t>
            </a:r>
            <a:r>
              <a:rPr lang="ru-RU" sz="1800" dirty="0"/>
              <a:t>компьютерного диагностического, развивающего и коррекционного инструментария для обучающихся;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-разработку </a:t>
            </a:r>
            <a:r>
              <a:rPr lang="ru-RU" sz="1800" dirty="0"/>
              <a:t>и внедрение оптимальных моделей организации и предоставления профессиональной помощи на разных уровнях и видах получения образования и при различных формах организации получения образования и формах обучения; 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1800" dirty="0" smtClean="0"/>
              <a:t>-разработку </a:t>
            </a:r>
            <a:r>
              <a:rPr lang="ru-RU" sz="1800" dirty="0"/>
              <a:t>критериев оценки эффективности деятельности  Службы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391035"/>
            <a:ext cx="790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Научно-методическое обеспечение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441" y="21286"/>
            <a:ext cx="26035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7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9610165" cy="67128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28601" y="1237130"/>
            <a:ext cx="11631706" cy="52981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endParaRPr lang="ru-RU" sz="2400" dirty="0" smtClean="0"/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2400" dirty="0" smtClean="0"/>
              <a:t>Кадровое </a:t>
            </a:r>
            <a:r>
              <a:rPr lang="ru-RU" sz="2400" dirty="0"/>
              <a:t>обеспечение предполагает профессиональное образование и дополнительное профессиональное образование специалистов Службы. 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endParaRPr lang="ru-RU" sz="2400" dirty="0"/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2400" dirty="0"/>
              <a:t>Квалификация психолога, работающего в сфере образования и осуществляющего свою профессиональную деятельность в рамках Службы, должна соответствовать 7 уровню квалификации в соответствии с уровнями квалификации в целях разработки проектов профессиональных стандартов, утвержденными приказом Минтруда России от 12 апреля 2013 г. № 148н «Об утверждении уровней квалификации в целях разработки проектов профессиональных стандартов».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391035"/>
            <a:ext cx="790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Кадровое обеспечение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94" y="4573402"/>
            <a:ext cx="3340006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11948"/>
            <a:ext cx="33147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55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9610165" cy="67128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/>
              <a:t>Информационное обеспечение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57199" y="1237130"/>
            <a:ext cx="11403108" cy="52981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endParaRPr lang="ru-RU" sz="2400" dirty="0" smtClean="0"/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2400" dirty="0" smtClean="0"/>
              <a:t>-создание </a:t>
            </a:r>
            <a:r>
              <a:rPr lang="ru-RU" sz="2400" dirty="0"/>
              <a:t>информационного веб-портала Службы, предназначенного для всех участников образовательных отношений;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endParaRPr lang="ru-RU" sz="2400" dirty="0"/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2400" dirty="0" smtClean="0"/>
              <a:t>-создание </a:t>
            </a:r>
            <a:r>
              <a:rPr lang="ru-RU" sz="2400" dirty="0"/>
              <a:t>единой экспериментальной веб-платформы для сбора данных, их обработки и хранения в психологическом центре обработки данных (ЦОД) для </a:t>
            </a:r>
            <a:r>
              <a:rPr lang="ru-RU" sz="2400" dirty="0" err="1"/>
              <a:t>неперсонифицированных</a:t>
            </a:r>
            <a:r>
              <a:rPr lang="ru-RU" sz="2400" dirty="0"/>
              <a:t> данных и разработка регламента их сбора, хранения и использования</a:t>
            </a: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391035"/>
            <a:ext cx="790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11948"/>
            <a:ext cx="33147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81" y="4102473"/>
            <a:ext cx="384586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34" y="4559673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8" y="4208930"/>
            <a:ext cx="3361765" cy="198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9610165" cy="67128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200" dirty="0"/>
              <a:t>Обеспечение условий для межведомственного и внутриведомственного </a:t>
            </a:r>
            <a:r>
              <a:rPr lang="ru-RU" sz="3200" dirty="0" smtClean="0"/>
              <a:t>взаимодействия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57199" y="1237130"/>
            <a:ext cx="11403108" cy="52981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endParaRPr lang="ru-RU" sz="2400" dirty="0" smtClean="0"/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2400" dirty="0" smtClean="0"/>
              <a:t>-создание </a:t>
            </a:r>
            <a:r>
              <a:rPr lang="ru-RU" sz="2400" dirty="0"/>
              <a:t>механизма межведомственного взаимодействия психологических служб разных ведомств;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2400" dirty="0" smtClean="0"/>
              <a:t>-координация </a:t>
            </a:r>
            <a:r>
              <a:rPr lang="ru-RU" sz="2400" dirty="0"/>
              <a:t>усилий ведомств в разработке и совершенствовании нормативно-правовой и ресурсной базы для совместной деятельности психологических служб разных ведомств</a:t>
            </a: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391035"/>
            <a:ext cx="790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61" y="3859307"/>
            <a:ext cx="3859309" cy="239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18" y="3859307"/>
            <a:ext cx="4276163" cy="233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1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F29DECAE-2548-4C75-89CB-377B704146F8}"/>
              </a:ext>
            </a:extLst>
          </p:cNvPr>
          <p:cNvSpPr/>
          <p:nvPr/>
        </p:nvSpPr>
        <p:spPr>
          <a:xfrm>
            <a:off x="9068273" y="1781435"/>
            <a:ext cx="1324203" cy="7837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КК ИПК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A20CF589-2098-43EA-8380-526A09BC8A62}"/>
              </a:ext>
            </a:extLst>
          </p:cNvPr>
          <p:cNvSpPr/>
          <p:nvPr/>
        </p:nvSpPr>
        <p:spPr>
          <a:xfrm>
            <a:off x="7336499" y="1776868"/>
            <a:ext cx="1324203" cy="7837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СФУ, КГПУ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4F3FDCC-1034-45EA-BF77-9B38905EA05B}"/>
              </a:ext>
            </a:extLst>
          </p:cNvPr>
          <p:cNvSpPr/>
          <p:nvPr/>
        </p:nvSpPr>
        <p:spPr>
          <a:xfrm>
            <a:off x="626165" y="1729408"/>
            <a:ext cx="6271592" cy="1123122"/>
          </a:xfrm>
          <a:prstGeom prst="rect">
            <a:avLst/>
          </a:prstGeom>
          <a:ln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600" i="1" dirty="0"/>
              <a:t>кластер партнёров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F5A55B61-C9F6-464E-A381-A9D3949530F6}"/>
              </a:ext>
            </a:extLst>
          </p:cNvPr>
          <p:cNvSpPr/>
          <p:nvPr/>
        </p:nvSpPr>
        <p:spPr>
          <a:xfrm>
            <a:off x="727248" y="1788599"/>
            <a:ext cx="983974" cy="760311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Здравоохранение</a:t>
            </a: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="" xmlns:a16="http://schemas.microsoft.com/office/drawing/2014/main" id="{6D60C3AE-13B2-48D0-B341-2040D9B38ED2}"/>
              </a:ext>
            </a:extLst>
          </p:cNvPr>
          <p:cNvCxnSpPr>
            <a:cxnSpLocks/>
            <a:stCxn id="40" idx="3"/>
            <a:endCxn id="39" idx="1"/>
          </p:cNvCxnSpPr>
          <p:nvPr/>
        </p:nvCxnSpPr>
        <p:spPr>
          <a:xfrm>
            <a:off x="6351104" y="4094922"/>
            <a:ext cx="467139" cy="0"/>
          </a:xfrm>
          <a:prstGeom prst="straightConnector1">
            <a:avLst/>
          </a:prstGeom>
          <a:ln w="2222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Группа 96">
            <a:extLst>
              <a:ext uri="{FF2B5EF4-FFF2-40B4-BE49-F238E27FC236}">
                <a16:creationId xmlns="" xmlns:a16="http://schemas.microsoft.com/office/drawing/2014/main" id="{1549C082-46E7-410A-AA9F-DBBC5D20AEC8}"/>
              </a:ext>
            </a:extLst>
          </p:cNvPr>
          <p:cNvGrpSpPr/>
          <p:nvPr/>
        </p:nvGrpSpPr>
        <p:grpSpPr>
          <a:xfrm>
            <a:off x="123023" y="186612"/>
            <a:ext cx="11960458" cy="6562058"/>
            <a:chOff x="123023" y="186612"/>
            <a:chExt cx="11960458" cy="6562058"/>
          </a:xfrm>
        </p:grpSpPr>
        <p:cxnSp>
          <p:nvCxnSpPr>
            <p:cNvPr id="59" name="Прямая со стрелкой 58">
              <a:extLst>
                <a:ext uri="{FF2B5EF4-FFF2-40B4-BE49-F238E27FC236}">
                  <a16:creationId xmlns="" xmlns:a16="http://schemas.microsoft.com/office/drawing/2014/main" id="{15174FD0-7FAE-4325-BDDB-9B7F72508C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6315" y="2852531"/>
              <a:ext cx="0" cy="2673626"/>
            </a:xfrm>
            <a:prstGeom prst="straightConnector1">
              <a:avLst/>
            </a:prstGeom>
            <a:ln w="22225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="" xmlns:a16="http://schemas.microsoft.com/office/drawing/2014/main" id="{1735F116-3F4A-4DAD-9BF2-A4BFA3F012FC}"/>
                </a:ext>
              </a:extLst>
            </p:cNvPr>
            <p:cNvCxnSpPr/>
            <p:nvPr/>
          </p:nvCxnSpPr>
          <p:spPr>
            <a:xfrm>
              <a:off x="4113887" y="1539583"/>
              <a:ext cx="0" cy="1740331"/>
            </a:xfrm>
            <a:prstGeom prst="straightConnector1">
              <a:avLst/>
            </a:prstGeom>
            <a:ln w="2222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73D60538-5621-4159-A446-D9632C7911E5}"/>
                </a:ext>
              </a:extLst>
            </p:cNvPr>
            <p:cNvSpPr/>
            <p:nvPr/>
          </p:nvSpPr>
          <p:spPr>
            <a:xfrm>
              <a:off x="760116" y="3279914"/>
              <a:ext cx="5590988" cy="1630016"/>
            </a:xfrm>
            <a:prstGeom prst="rect">
              <a:avLst/>
            </a:prstGeom>
            <a:ln w="22225">
              <a:solidFill>
                <a:srgbClr val="FFC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sz="1600" i="1" dirty="0"/>
                <a:t>кластер диагностики и консультативной помощи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290DF51D-5720-41C5-9012-76C1B7F95FFB}"/>
                </a:ext>
              </a:extLst>
            </p:cNvPr>
            <p:cNvSpPr/>
            <p:nvPr/>
          </p:nvSpPr>
          <p:spPr>
            <a:xfrm>
              <a:off x="830425" y="186612"/>
              <a:ext cx="3713584" cy="419878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7030A0"/>
                  </a:solidFill>
                </a:rPr>
                <a:t>Министерство образования КК</a:t>
              </a: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="" xmlns:a16="http://schemas.microsoft.com/office/drawing/2014/main" id="{63FA77F0-AB9B-4DED-A11F-5C603C6ECD98}"/>
                </a:ext>
              </a:extLst>
            </p:cNvPr>
            <p:cNvSpPr/>
            <p:nvPr/>
          </p:nvSpPr>
          <p:spPr>
            <a:xfrm>
              <a:off x="2097156" y="855508"/>
              <a:ext cx="7384774" cy="68407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7030A0"/>
                  </a:solidFill>
                </a:rPr>
                <a:t>Краевой центр психолого-медико-социального сопровождения</a:t>
              </a:r>
              <a:r>
                <a:rPr lang="ru-RU" sz="1400" b="1" dirty="0">
                  <a:solidFill>
                    <a:srgbClr val="7030A0"/>
                  </a:solidFill>
                </a:rPr>
                <a:t> (</a:t>
              </a:r>
              <a:r>
                <a:rPr lang="ru-RU" sz="1400" b="1" dirty="0">
                  <a:solidFill>
                    <a:schemeClr val="tx1"/>
                  </a:solidFill>
                </a:rPr>
                <a:t>ресурсный центр ПС края</a:t>
              </a:r>
              <a:r>
                <a:rPr lang="ru-RU" sz="1400" b="1" dirty="0">
                  <a:solidFill>
                    <a:srgbClr val="7030A0"/>
                  </a:solidFill>
                </a:rPr>
                <a:t>)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29DEEC51-D883-4CD5-BD01-D56B52DBC32D}"/>
                </a:ext>
              </a:extLst>
            </p:cNvPr>
            <p:cNvSpPr/>
            <p:nvPr/>
          </p:nvSpPr>
          <p:spPr>
            <a:xfrm>
              <a:off x="7019731" y="186613"/>
              <a:ext cx="4158342" cy="419878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7030A0"/>
                  </a:solidFill>
                </a:rPr>
                <a:t>Главный внештатный психолог КК</a:t>
              </a:r>
            </a:p>
          </p:txBody>
        </p:sp>
        <p:sp>
          <p:nvSpPr>
            <p:cNvPr id="11" name="Стрелка: влево-вправо 10">
              <a:extLst>
                <a:ext uri="{FF2B5EF4-FFF2-40B4-BE49-F238E27FC236}">
                  <a16:creationId xmlns="" xmlns:a16="http://schemas.microsoft.com/office/drawing/2014/main" id="{2FF5E1A8-6818-40B9-A938-920540689A19}"/>
                </a:ext>
              </a:extLst>
            </p:cNvPr>
            <p:cNvSpPr/>
            <p:nvPr/>
          </p:nvSpPr>
          <p:spPr>
            <a:xfrm>
              <a:off x="4544009" y="236104"/>
              <a:ext cx="2475722" cy="261257"/>
            </a:xfrm>
            <a:prstGeom prst="leftRightArrow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C000"/>
                  </a:solidFill>
                </a:ln>
                <a:noFill/>
              </a:endParaRPr>
            </a:p>
          </p:txBody>
        </p:sp>
        <p:sp>
          <p:nvSpPr>
            <p:cNvPr id="15" name="Стрелка: вверх-вниз 14">
              <a:extLst>
                <a:ext uri="{FF2B5EF4-FFF2-40B4-BE49-F238E27FC236}">
                  <a16:creationId xmlns="" xmlns:a16="http://schemas.microsoft.com/office/drawing/2014/main" id="{5A6071DD-B49B-44F0-BC4F-D9BEEB848011}"/>
                </a:ext>
              </a:extLst>
            </p:cNvPr>
            <p:cNvSpPr/>
            <p:nvPr/>
          </p:nvSpPr>
          <p:spPr>
            <a:xfrm>
              <a:off x="5705060" y="430388"/>
              <a:ext cx="168965" cy="419878"/>
            </a:xfrm>
            <a:prstGeom prst="upDownArrow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="" xmlns:a16="http://schemas.microsoft.com/office/drawing/2014/main" id="{B12AE924-402A-48B9-9C93-25484A75E3D8}"/>
                </a:ext>
              </a:extLst>
            </p:cNvPr>
            <p:cNvSpPr/>
            <p:nvPr/>
          </p:nvSpPr>
          <p:spPr>
            <a:xfrm>
              <a:off x="1799524" y="1822537"/>
              <a:ext cx="1241849" cy="734520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Органы опеки и попечительства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3424A2AC-B6D6-4179-B4C3-FAA8AD395B2B}"/>
                </a:ext>
              </a:extLst>
            </p:cNvPr>
            <p:cNvSpPr/>
            <p:nvPr/>
          </p:nvSpPr>
          <p:spPr>
            <a:xfrm>
              <a:off x="7125512" y="1729409"/>
              <a:ext cx="3293098" cy="1311557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sz="1600" i="1" dirty="0"/>
                <a:t>кластер научно-методического сопровождения</a:t>
              </a: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="" xmlns:a16="http://schemas.microsoft.com/office/drawing/2014/main" id="{B88347B7-4DA0-423D-8E0D-BCBB27646546}"/>
                </a:ext>
              </a:extLst>
            </p:cNvPr>
            <p:cNvSpPr/>
            <p:nvPr/>
          </p:nvSpPr>
          <p:spPr>
            <a:xfrm>
              <a:off x="3129913" y="1822537"/>
              <a:ext cx="983974" cy="760311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МВД, прокуратура</a:t>
              </a:r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="" xmlns:a16="http://schemas.microsoft.com/office/drawing/2014/main" id="{2685B244-EB1F-4EE0-9973-BC4EF1D0DE87}"/>
                </a:ext>
              </a:extLst>
            </p:cNvPr>
            <p:cNvSpPr/>
            <p:nvPr/>
          </p:nvSpPr>
          <p:spPr>
            <a:xfrm>
              <a:off x="4281365" y="1806242"/>
              <a:ext cx="983974" cy="776606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МЧС</a:t>
              </a: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="" xmlns:a16="http://schemas.microsoft.com/office/drawing/2014/main" id="{1E6BE8C2-633B-4F7F-82C9-091D35D0D137}"/>
                </a:ext>
              </a:extLst>
            </p:cNvPr>
            <p:cNvSpPr/>
            <p:nvPr/>
          </p:nvSpPr>
          <p:spPr>
            <a:xfrm>
              <a:off x="5476461" y="1804895"/>
              <a:ext cx="1176909" cy="760311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Общественные организации</a:t>
              </a: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="" xmlns:a16="http://schemas.microsoft.com/office/drawing/2014/main" id="{EF140DFE-2840-4B7E-87D6-083174B05042}"/>
                </a:ext>
              </a:extLst>
            </p:cNvPr>
            <p:cNvSpPr/>
            <p:nvPr/>
          </p:nvSpPr>
          <p:spPr>
            <a:xfrm>
              <a:off x="10800047" y="1729408"/>
              <a:ext cx="1283434" cy="127220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solidFill>
                    <a:srgbClr val="7030A0"/>
                  </a:solidFill>
                </a:rPr>
                <a:t>Краевые школы, детские дома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8892302-DD30-4A54-B981-0FF42864CEC1}"/>
                </a:ext>
              </a:extLst>
            </p:cNvPr>
            <p:cNvSpPr/>
            <p:nvPr/>
          </p:nvSpPr>
          <p:spPr>
            <a:xfrm>
              <a:off x="123023" y="186612"/>
              <a:ext cx="393103" cy="2815005"/>
            </a:xfrm>
            <a:prstGeom prst="rect">
              <a:avLst/>
            </a:prstGeom>
            <a:ln w="317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/>
                <a:t>Региональный уровень</a:t>
              </a:r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="" xmlns:a16="http://schemas.microsoft.com/office/drawing/2014/main" id="{CF17A1C2-20A4-4006-9CE0-00E38B57F7D8}"/>
                </a:ext>
              </a:extLst>
            </p:cNvPr>
            <p:cNvSpPr/>
            <p:nvPr/>
          </p:nvSpPr>
          <p:spPr>
            <a:xfrm>
              <a:off x="4835020" y="3448571"/>
              <a:ext cx="1302026" cy="1043609"/>
            </a:xfrm>
            <a:prstGeom prst="roundRect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</a:rPr>
                <a:t>Филиалы КЦПМСС </a:t>
              </a: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="" xmlns:a16="http://schemas.microsoft.com/office/drawing/2014/main" id="{DF0F1C93-6036-43E4-BEBA-15040234EFA5}"/>
                </a:ext>
              </a:extLst>
            </p:cNvPr>
            <p:cNvSpPr/>
            <p:nvPr/>
          </p:nvSpPr>
          <p:spPr>
            <a:xfrm>
              <a:off x="2629717" y="3483665"/>
              <a:ext cx="1793196" cy="1043609"/>
            </a:xfrm>
            <a:prstGeom prst="roundRect">
              <a:avLst/>
            </a:prstGeom>
            <a:ln w="222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</a:rPr>
                <a:t>Муниципальные ЦПМСС и </a:t>
              </a:r>
              <a:r>
                <a:rPr lang="ru-RU" sz="1600" b="1" dirty="0" err="1">
                  <a:solidFill>
                    <a:schemeClr val="accent2">
                      <a:lumMod val="75000"/>
                    </a:schemeClr>
                  </a:solidFill>
                </a:rPr>
                <a:t>ЦДиК</a:t>
              </a:r>
              <a:endParaRPr lang="ru-RU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="" xmlns:a16="http://schemas.microsoft.com/office/drawing/2014/main" id="{FC5AB0C4-1099-48C1-84C5-1189B30FD364}"/>
                </a:ext>
              </a:extLst>
            </p:cNvPr>
            <p:cNvSpPr/>
            <p:nvPr/>
          </p:nvSpPr>
          <p:spPr>
            <a:xfrm>
              <a:off x="992341" y="3478488"/>
              <a:ext cx="1215078" cy="1043609"/>
            </a:xfrm>
            <a:prstGeom prst="roundRect">
              <a:avLst/>
            </a:prstGeom>
            <a:ln w="222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</a:rPr>
                <a:t>ТПМПК</a:t>
              </a:r>
            </a:p>
          </p:txBody>
        </p:sp>
        <p:grpSp>
          <p:nvGrpSpPr>
            <p:cNvPr id="80" name="Группа 79">
              <a:extLst>
                <a:ext uri="{FF2B5EF4-FFF2-40B4-BE49-F238E27FC236}">
                  <a16:creationId xmlns="" xmlns:a16="http://schemas.microsoft.com/office/drawing/2014/main" id="{7930D064-12DF-4785-8AC8-94AA59519636}"/>
                </a:ext>
              </a:extLst>
            </p:cNvPr>
            <p:cNvGrpSpPr/>
            <p:nvPr/>
          </p:nvGrpSpPr>
          <p:grpSpPr>
            <a:xfrm>
              <a:off x="6818243" y="3279914"/>
              <a:ext cx="5250734" cy="1630016"/>
              <a:chOff x="6818243" y="3279914"/>
              <a:chExt cx="5250734" cy="1630016"/>
            </a:xfrm>
          </p:grpSpPr>
          <p:grpSp>
            <p:nvGrpSpPr>
              <p:cNvPr id="79" name="Группа 78">
                <a:extLst>
                  <a:ext uri="{FF2B5EF4-FFF2-40B4-BE49-F238E27FC236}">
                    <a16:creationId xmlns="" xmlns:a16="http://schemas.microsoft.com/office/drawing/2014/main" id="{54275D5B-3F80-4032-AE17-3A9BBEBEE40F}"/>
                  </a:ext>
                </a:extLst>
              </p:cNvPr>
              <p:cNvGrpSpPr/>
              <p:nvPr/>
            </p:nvGrpSpPr>
            <p:grpSpPr>
              <a:xfrm>
                <a:off x="6818243" y="3279914"/>
                <a:ext cx="5250734" cy="1630016"/>
                <a:chOff x="6818243" y="3279914"/>
                <a:chExt cx="5250734" cy="1630016"/>
              </a:xfrm>
            </p:grpSpPr>
            <p:sp>
              <p:nvSpPr>
                <p:cNvPr id="39" name="Прямоугольник 38">
                  <a:extLst>
                    <a:ext uri="{FF2B5EF4-FFF2-40B4-BE49-F238E27FC236}">
                      <a16:creationId xmlns="" xmlns:a16="http://schemas.microsoft.com/office/drawing/2014/main" id="{05A521B8-BEF2-4A11-B6D8-DA0C5204CFFF}"/>
                    </a:ext>
                  </a:extLst>
                </p:cNvPr>
                <p:cNvSpPr/>
                <p:nvPr/>
              </p:nvSpPr>
              <p:spPr>
                <a:xfrm>
                  <a:off x="6818243" y="3279914"/>
                  <a:ext cx="5250734" cy="1630016"/>
                </a:xfrm>
                <a:prstGeom prst="rect">
                  <a:avLst/>
                </a:prstGeom>
                <a:ln w="22225">
                  <a:solidFill>
                    <a:srgbClr val="FFC000"/>
                  </a:solidFill>
                  <a:prstDash val="lgDash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  <a:p>
                  <a:pPr algn="ctr"/>
                  <a:endParaRPr lang="ru-RU" dirty="0"/>
                </a:p>
                <a:p>
                  <a:pPr algn="ctr"/>
                  <a:endParaRPr lang="ru-RU" dirty="0"/>
                </a:p>
                <a:p>
                  <a:pPr algn="ctr"/>
                  <a:endParaRPr lang="ru-RU" dirty="0"/>
                </a:p>
                <a:p>
                  <a:pPr algn="ctr"/>
                  <a:r>
                    <a:rPr lang="ru-RU" sz="1600" i="1" dirty="0"/>
                    <a:t>кластер методического сопровождения</a:t>
                  </a:r>
                </a:p>
              </p:txBody>
            </p:sp>
            <p:sp>
              <p:nvSpPr>
                <p:cNvPr id="30" name="Прямоугольник: скругленные углы 29">
                  <a:extLst>
                    <a:ext uri="{FF2B5EF4-FFF2-40B4-BE49-F238E27FC236}">
                      <a16:creationId xmlns="" xmlns:a16="http://schemas.microsoft.com/office/drawing/2014/main" id="{C9BEC786-1770-491C-ACA9-E259EC665EA8}"/>
                    </a:ext>
                  </a:extLst>
                </p:cNvPr>
                <p:cNvSpPr/>
                <p:nvPr/>
              </p:nvSpPr>
              <p:spPr>
                <a:xfrm>
                  <a:off x="6897757" y="3478488"/>
                  <a:ext cx="1302026" cy="1043609"/>
                </a:xfrm>
                <a:prstGeom prst="roundRect">
                  <a:avLst/>
                </a:prstGeom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ММС</a:t>
                  </a:r>
                </a:p>
              </p:txBody>
            </p:sp>
            <p:sp>
              <p:nvSpPr>
                <p:cNvPr id="31" name="Прямоугольник: скругленные углы 30">
                  <a:extLst>
                    <a:ext uri="{FF2B5EF4-FFF2-40B4-BE49-F238E27FC236}">
                      <a16:creationId xmlns="" xmlns:a16="http://schemas.microsoft.com/office/drawing/2014/main" id="{1D509234-4CD6-4979-A6AF-784C8E4A9DB8}"/>
                    </a:ext>
                  </a:extLst>
                </p:cNvPr>
                <p:cNvSpPr/>
                <p:nvPr/>
              </p:nvSpPr>
              <p:spPr>
                <a:xfrm>
                  <a:off x="8432008" y="3458716"/>
                  <a:ext cx="1675893" cy="1033464"/>
                </a:xfrm>
                <a:prstGeom prst="roundRect">
                  <a:avLst/>
                </a:prstGeom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РМО педагогов-психологов</a:t>
                  </a:r>
                </a:p>
              </p:txBody>
            </p:sp>
          </p:grpSp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="" xmlns:a16="http://schemas.microsoft.com/office/drawing/2014/main" id="{A9C49E0C-7957-469E-AF8C-0DA664803F7E}"/>
                  </a:ext>
                </a:extLst>
              </p:cNvPr>
              <p:cNvSpPr/>
              <p:nvPr/>
            </p:nvSpPr>
            <p:spPr>
              <a:xfrm>
                <a:off x="10259456" y="3478695"/>
                <a:ext cx="1756563" cy="1033464"/>
              </a:xfrm>
              <a:prstGeom prst="roundRect">
                <a:avLst/>
              </a:prstGeom>
              <a:ln w="2222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err="1">
                    <a:solidFill>
                      <a:schemeClr val="accent2">
                        <a:lumMod val="75000"/>
                      </a:schemeClr>
                    </a:solidFill>
                  </a:rPr>
                  <a:t>Стажировочные</a:t>
                </a:r>
                <a:r>
                  <a:rPr lang="ru-RU" sz="1600" b="1" dirty="0">
                    <a:solidFill>
                      <a:schemeClr val="accent2">
                        <a:lumMod val="75000"/>
                      </a:schemeClr>
                    </a:solidFill>
                  </a:rPr>
                  <a:t> площадки</a:t>
                </a:r>
              </a:p>
            </p:txBody>
          </p:sp>
        </p:grp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73C968B5-3C10-449B-8F89-DD9934465012}"/>
                </a:ext>
              </a:extLst>
            </p:cNvPr>
            <p:cNvSpPr/>
            <p:nvPr/>
          </p:nvSpPr>
          <p:spPr>
            <a:xfrm>
              <a:off x="123023" y="3279914"/>
              <a:ext cx="447021" cy="1709530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/>
                <a:t>Муниципальный уровень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9DBD0AE1-EC2D-4444-A1D5-438616166812}"/>
                </a:ext>
              </a:extLst>
            </p:cNvPr>
            <p:cNvSpPr/>
            <p:nvPr/>
          </p:nvSpPr>
          <p:spPr>
            <a:xfrm>
              <a:off x="123023" y="5496339"/>
              <a:ext cx="447021" cy="1252331"/>
            </a:xfrm>
            <a:prstGeom prst="rect">
              <a:avLst/>
            </a:prstGeom>
            <a:ln w="317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/>
                <a:t>Уровень ОО</a:t>
              </a:r>
            </a:p>
          </p:txBody>
        </p:sp>
        <p:sp>
          <p:nvSpPr>
            <p:cNvPr id="37" name="Стрелка: вверх 36">
              <a:extLst>
                <a:ext uri="{FF2B5EF4-FFF2-40B4-BE49-F238E27FC236}">
                  <a16:creationId xmlns="" xmlns:a16="http://schemas.microsoft.com/office/drawing/2014/main" id="{14CBB3AF-94AF-4510-A3D3-C83A607F7DB5}"/>
                </a:ext>
              </a:extLst>
            </p:cNvPr>
            <p:cNvSpPr/>
            <p:nvPr/>
          </p:nvSpPr>
          <p:spPr>
            <a:xfrm>
              <a:off x="198783" y="4989444"/>
              <a:ext cx="317343" cy="506895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: вверх 37">
              <a:extLst>
                <a:ext uri="{FF2B5EF4-FFF2-40B4-BE49-F238E27FC236}">
                  <a16:creationId xmlns="" xmlns:a16="http://schemas.microsoft.com/office/drawing/2014/main" id="{E45D1C34-0F68-4A2A-97EF-DFB4123EDCE9}"/>
                </a:ext>
              </a:extLst>
            </p:cNvPr>
            <p:cNvSpPr/>
            <p:nvPr/>
          </p:nvSpPr>
          <p:spPr>
            <a:xfrm flipH="1">
              <a:off x="207819" y="3001617"/>
              <a:ext cx="223510" cy="278297"/>
            </a:xfrm>
            <a:prstGeom prst="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 стрелкой 41">
              <a:extLst>
                <a:ext uri="{FF2B5EF4-FFF2-40B4-BE49-F238E27FC236}">
                  <a16:creationId xmlns="" xmlns:a16="http://schemas.microsoft.com/office/drawing/2014/main" id="{00A89B30-384C-4D2F-9D61-174A0C75D7D2}"/>
                </a:ext>
              </a:extLst>
            </p:cNvPr>
            <p:cNvCxnSpPr>
              <a:cxnSpLocks/>
              <a:stCxn id="17" idx="2"/>
              <a:endCxn id="39" idx="0"/>
            </p:cNvCxnSpPr>
            <p:nvPr/>
          </p:nvCxnSpPr>
          <p:spPr>
            <a:xfrm>
              <a:off x="8772061" y="3040966"/>
              <a:ext cx="671549" cy="238948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>
              <a:extLst>
                <a:ext uri="{FF2B5EF4-FFF2-40B4-BE49-F238E27FC236}">
                  <a16:creationId xmlns="" xmlns:a16="http://schemas.microsoft.com/office/drawing/2014/main" id="{930EBBDE-C982-46C6-B7DC-6FFC0984C1E9}"/>
                </a:ext>
              </a:extLst>
            </p:cNvPr>
            <p:cNvCxnSpPr>
              <a:cxnSpLocks/>
            </p:cNvCxnSpPr>
            <p:nvPr/>
          </p:nvCxnSpPr>
          <p:spPr>
            <a:xfrm>
              <a:off x="10418609" y="2202692"/>
              <a:ext cx="381438" cy="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>
              <a:extLst>
                <a:ext uri="{FF2B5EF4-FFF2-40B4-BE49-F238E27FC236}">
                  <a16:creationId xmlns="" xmlns:a16="http://schemas.microsoft.com/office/drawing/2014/main" id="{92FB81FC-DC8B-4AAC-8B4B-7D8023C64EEF}"/>
                </a:ext>
              </a:extLst>
            </p:cNvPr>
            <p:cNvCxnSpPr/>
            <p:nvPr/>
          </p:nvCxnSpPr>
          <p:spPr>
            <a:xfrm>
              <a:off x="4773352" y="4909930"/>
              <a:ext cx="0" cy="586409"/>
            </a:xfrm>
            <a:prstGeom prst="straightConnector1">
              <a:avLst/>
            </a:prstGeom>
            <a:ln w="22225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>
              <a:extLst>
                <a:ext uri="{FF2B5EF4-FFF2-40B4-BE49-F238E27FC236}">
                  <a16:creationId xmlns="" xmlns:a16="http://schemas.microsoft.com/office/drawing/2014/main" id="{68F7059F-BC9E-45FD-8B70-A66608395661}"/>
                </a:ext>
              </a:extLst>
            </p:cNvPr>
            <p:cNvCxnSpPr/>
            <p:nvPr/>
          </p:nvCxnSpPr>
          <p:spPr>
            <a:xfrm>
              <a:off x="7798160" y="4909930"/>
              <a:ext cx="0" cy="586409"/>
            </a:xfrm>
            <a:prstGeom prst="straightConnector1">
              <a:avLst/>
            </a:prstGeom>
            <a:ln w="22225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4CE9FEF3-592D-4CB4-BB67-0A43C0FEC1A2}"/>
              </a:ext>
            </a:extLst>
          </p:cNvPr>
          <p:cNvGrpSpPr/>
          <p:nvPr/>
        </p:nvGrpSpPr>
        <p:grpSpPr>
          <a:xfrm>
            <a:off x="2654565" y="5526157"/>
            <a:ext cx="7254746" cy="1252330"/>
            <a:chOff x="2654565" y="5526157"/>
            <a:chExt cx="7254746" cy="1252330"/>
          </a:xfrm>
        </p:grpSpPr>
        <p:grpSp>
          <p:nvGrpSpPr>
            <p:cNvPr id="81" name="Группа 80">
              <a:extLst>
                <a:ext uri="{FF2B5EF4-FFF2-40B4-BE49-F238E27FC236}">
                  <a16:creationId xmlns="" xmlns:a16="http://schemas.microsoft.com/office/drawing/2014/main" id="{A413B563-E3C7-48FD-ADB0-59E9271585C2}"/>
                </a:ext>
              </a:extLst>
            </p:cNvPr>
            <p:cNvGrpSpPr/>
            <p:nvPr/>
          </p:nvGrpSpPr>
          <p:grpSpPr>
            <a:xfrm>
              <a:off x="2654565" y="5526157"/>
              <a:ext cx="7254746" cy="1252330"/>
              <a:chOff x="2654565" y="5526157"/>
              <a:chExt cx="7254746" cy="1252330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0EFCC725-3E93-427F-8886-B18B16AD6676}"/>
                  </a:ext>
                </a:extLst>
              </p:cNvPr>
              <p:cNvSpPr/>
              <p:nvPr/>
            </p:nvSpPr>
            <p:spPr>
              <a:xfrm>
                <a:off x="2654565" y="5526157"/>
                <a:ext cx="7254746" cy="1252330"/>
              </a:xfrm>
              <a:prstGeom prst="rect">
                <a:avLst/>
              </a:prstGeom>
              <a:ln w="22225">
                <a:solidFill>
                  <a:srgbClr val="00B050"/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: скругленные углы 33">
                <a:extLst>
                  <a:ext uri="{FF2B5EF4-FFF2-40B4-BE49-F238E27FC236}">
                    <a16:creationId xmlns="" xmlns:a16="http://schemas.microsoft.com/office/drawing/2014/main" id="{4C0F099A-5B38-43AA-9B26-EDE0F59D33E9}"/>
                  </a:ext>
                </a:extLst>
              </p:cNvPr>
              <p:cNvSpPr/>
              <p:nvPr/>
            </p:nvSpPr>
            <p:spPr>
              <a:xfrm>
                <a:off x="2802834" y="5828589"/>
                <a:ext cx="2902226" cy="775252"/>
              </a:xfrm>
              <a:prstGeom prst="roundRect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rgbClr val="00B050"/>
                    </a:solidFill>
                  </a:rPr>
                  <a:t>Психологическая служба ОО</a:t>
                </a:r>
              </a:p>
            </p:txBody>
          </p:sp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="" xmlns:a16="http://schemas.microsoft.com/office/drawing/2014/main" id="{C3CEE5A6-1B58-4EAB-9342-27603DE9B19A}"/>
                  </a:ext>
                </a:extLst>
              </p:cNvPr>
              <p:cNvSpPr/>
              <p:nvPr/>
            </p:nvSpPr>
            <p:spPr>
              <a:xfrm>
                <a:off x="5789543" y="5810840"/>
                <a:ext cx="2008618" cy="775252"/>
              </a:xfrm>
              <a:prstGeom prst="roundRect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err="1">
                    <a:solidFill>
                      <a:srgbClr val="00B050"/>
                    </a:solidFill>
                  </a:rPr>
                  <a:t>ППк</a:t>
                </a:r>
                <a:r>
                  <a:rPr lang="ru-RU" sz="1600" b="1" dirty="0">
                    <a:solidFill>
                      <a:srgbClr val="00B050"/>
                    </a:solidFill>
                  </a:rPr>
                  <a:t> ОО</a:t>
                </a:r>
              </a:p>
            </p:txBody>
          </p:sp>
        </p:grpSp>
        <p:sp>
          <p:nvSpPr>
            <p:cNvPr id="64" name="Прямоугольник: скругленные углы 63">
              <a:extLst>
                <a:ext uri="{FF2B5EF4-FFF2-40B4-BE49-F238E27FC236}">
                  <a16:creationId xmlns="" xmlns:a16="http://schemas.microsoft.com/office/drawing/2014/main" id="{71C220EF-4126-41E0-99BB-0C2DC6FC9D1A}"/>
                </a:ext>
              </a:extLst>
            </p:cNvPr>
            <p:cNvSpPr/>
            <p:nvPr/>
          </p:nvSpPr>
          <p:spPr>
            <a:xfrm>
              <a:off x="8060635" y="5810840"/>
              <a:ext cx="1669774" cy="775252"/>
            </a:xfrm>
            <a:prstGeom prst="roundRect">
              <a:avLst/>
            </a:prstGeom>
            <a:ln w="22225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B050"/>
                  </a:solidFill>
                </a:rPr>
                <a:t>Школьная служба медиации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44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236663"/>
          </a:xfrm>
        </p:spPr>
        <p:txBody>
          <a:bodyPr/>
          <a:lstStyle/>
          <a:p>
            <a:pPr algn="ctr"/>
            <a:r>
              <a:rPr lang="ru-RU" altLang="ru-RU" sz="2800" smtClean="0"/>
              <a:t>Психологическая служба общеобразовательной организации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99247" y="1341439"/>
            <a:ext cx="11157791" cy="310953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Психологическая служба общеобразовательной организации (ПСОО) </a:t>
            </a:r>
            <a:r>
              <a:rPr lang="ru-RU" altLang="ru-RU" sz="2800" dirty="0" smtClean="0">
                <a:solidFill>
                  <a:schemeClr val="accent3">
                    <a:lumMod val="50000"/>
                  </a:schemeClr>
                </a:solidFill>
              </a:rPr>
              <a:t>– организационная структура, обеспечивающая развитие личности в образовательной среде и психологическую помощь в преодолении психологических трудностей участникам образовательного процесса через профессиональную деятельность педагогов-психологов, педагогов, социальных педагогов.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463"/>
            <a:ext cx="454818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4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19328" y="115888"/>
            <a:ext cx="9553385" cy="576262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Контекст политики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="" xmlns:a16="http://schemas.microsoft.com/office/drawing/2014/main" id="{A6355462-46B7-43BC-A6E9-E429A7555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743712"/>
            <a:ext cx="11343259" cy="5547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ru-RU" altLang="ru-RU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altLang="ru-RU" sz="2600" dirty="0" smtClean="0">
                <a:solidFill>
                  <a:schemeClr val="accent3">
                    <a:lumMod val="50000"/>
                  </a:schemeClr>
                </a:solidFill>
              </a:rPr>
              <a:t>Национальный </a:t>
            </a:r>
            <a:r>
              <a:rPr lang="ru-RU" altLang="ru-RU" sz="2600" dirty="0">
                <a:solidFill>
                  <a:schemeClr val="accent3">
                    <a:lumMod val="50000"/>
                  </a:schemeClr>
                </a:solidFill>
              </a:rPr>
              <a:t>проект «Образование»</a:t>
            </a:r>
          </a:p>
          <a:p>
            <a:pPr marL="0" indent="0">
              <a:buNone/>
              <a:defRPr/>
            </a:pPr>
            <a:r>
              <a:rPr lang="ru-RU" altLang="ru-RU" sz="2600" dirty="0" smtClean="0">
                <a:solidFill>
                  <a:schemeClr val="accent3">
                    <a:lumMod val="50000"/>
                  </a:schemeClr>
                </a:solidFill>
              </a:rPr>
              <a:t>Закон </a:t>
            </a:r>
            <a:r>
              <a:rPr lang="ru-RU" altLang="ru-RU" sz="2600" dirty="0">
                <a:solidFill>
                  <a:schemeClr val="accent3">
                    <a:lumMod val="50000"/>
                  </a:schemeClr>
                </a:solidFill>
              </a:rPr>
              <a:t>«Об образовании в Российской Федерации» (от 29 декабря 2012 г. N 273-ФЗ</a:t>
            </a:r>
            <a:r>
              <a:rPr lang="ru-RU" altLang="ru-RU" sz="26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ru-RU" altLang="ru-RU" sz="2600" dirty="0" smtClean="0">
                <a:solidFill>
                  <a:schemeClr val="accent3">
                    <a:lumMod val="50000"/>
                  </a:schemeClr>
                </a:solidFill>
              </a:rPr>
              <a:t>ФГОС дошкольного, начального, основного общего, среднего образования</a:t>
            </a:r>
            <a:endParaRPr lang="ru-RU" altLang="ru-RU" sz="2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altLang="ru-RU" sz="2600" dirty="0">
                <a:solidFill>
                  <a:schemeClr val="accent3">
                    <a:lumMod val="50000"/>
                  </a:schemeClr>
                </a:solidFill>
              </a:rPr>
              <a:t>Концепция развития психологической службы в системе образования в РФ на период до 2025 года (утверждена </a:t>
            </a:r>
            <a:r>
              <a:rPr lang="ru-RU" altLang="ru-RU" sz="2600" dirty="0" err="1">
                <a:solidFill>
                  <a:schemeClr val="accent3">
                    <a:lumMod val="50000"/>
                  </a:schemeClr>
                </a:solidFill>
              </a:rPr>
              <a:t>Минобрнауки</a:t>
            </a:r>
            <a:r>
              <a:rPr lang="ru-RU" altLang="ru-RU" sz="2600" dirty="0">
                <a:solidFill>
                  <a:schemeClr val="accent3">
                    <a:lumMod val="50000"/>
                  </a:schemeClr>
                </a:solidFill>
              </a:rPr>
              <a:t> России от 19.12.2017)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План мероприятий по реализации концепции </a:t>
            </a:r>
            <a:r>
              <a:rPr lang="ru-RU" altLang="ru-RU" sz="2600" dirty="0">
                <a:solidFill>
                  <a:schemeClr val="accent3">
                    <a:lumMod val="50000"/>
                  </a:schemeClr>
                </a:solidFill>
              </a:rPr>
              <a:t>развития психологической службы в системе образования в РФ на период до 2025 года </a:t>
            </a:r>
            <a:r>
              <a:rPr lang="ru-RU" altLang="ru-RU" sz="26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май 2018)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роект положения о психологической службе в системе образования РФ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представлен к обсуждению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Письмо о главном  внештатном психологе в системе образования субъекта РФ (июнь 2018)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altLang="ru-RU" sz="2600" dirty="0">
                <a:solidFill>
                  <a:schemeClr val="accent3">
                    <a:lumMod val="50000"/>
                  </a:schemeClr>
                </a:solidFill>
              </a:rPr>
              <a:t>Методические рекомендации «Система функционирования психологических служб в общеобразовательных организациях» (утверждены Министерством просвещения РФ, распоряжение № Р-193 от 28.12.2020)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а базе российской академии образования создан федеральный ресурсный центр психологической службы в системе образования</a:t>
            </a:r>
          </a:p>
          <a:p>
            <a:pPr marL="0" indent="0">
              <a:buFont typeface="Franklin Gothic Book" pitchFamily="34" charset="0"/>
              <a:buNone/>
              <a:defRPr/>
            </a:pPr>
            <a:endParaRPr lang="ru-RU" altLang="ru-RU" dirty="0" smtClean="0"/>
          </a:p>
          <a:p>
            <a:pPr marL="0" indent="0">
              <a:buFont typeface="Franklin Gothic Book" pitchFamily="34" charset="0"/>
              <a:buNone/>
              <a:defRPr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5592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60612" y="247650"/>
            <a:ext cx="10112188" cy="1236663"/>
          </a:xfrm>
        </p:spPr>
        <p:txBody>
          <a:bodyPr/>
          <a:lstStyle/>
          <a:p>
            <a:r>
              <a:rPr lang="ru-RU" altLang="ru-RU" sz="2800" b="1" dirty="0" smtClean="0"/>
              <a:t>Психологическая служба общеобразовательной организации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99247" y="1341439"/>
            <a:ext cx="11157791" cy="50190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Взаимодополняемость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профессиональных 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позиций и знаний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педагога-психолога, педагога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, социального педагога в подходе к ребенку их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тесное сотрудничество 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на равных между собой и с родителями на всех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стадиях работы 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с отдельными детьми и детскими коллективами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необходимое условие,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во 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первых эффективной работы общеобразовательной организации,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- во 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вторых, условие личностного развития и гармонизации психического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и психологического 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здоровья всех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субъектов образовательного процесса.</a:t>
            </a:r>
            <a:endParaRPr lang="ru-RU" alt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Образовательное культурное 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взаимодействие взрослых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вводит обучающихся 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социально-нормативную 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систему человеческих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отношений служит 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ключевым источником развития внутренней культуры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ценностно-смысловых 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ориентаций, обусловливает траекторию </a:t>
            </a:r>
            <a:r>
              <a:rPr lang="ru-RU" altLang="ru-RU" sz="2400" dirty="0" smtClean="0">
                <a:solidFill>
                  <a:schemeClr val="accent3">
                    <a:lumMod val="50000"/>
                  </a:schemeClr>
                </a:solidFill>
              </a:rPr>
              <a:t>социально-психологического 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и личностного развития</a:t>
            </a:r>
            <a:r>
              <a:rPr lang="ru-RU" alt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3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BBB48A-5F20-4520-85AA-AD649F61A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60350"/>
            <a:ext cx="10277475" cy="560705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Franklin Gothic Book" pitchFamily="34" charset="0"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Деятельность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ПСОО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строится в соответствии с требованиями к психолого-педагогическим условиям реализации ООП, заложенными в ФГОС дошкольного, начального, основного, среднего общего образования: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преемственность содержания и форм организации образовательной деятельности, обеспечивающих реализацию ООП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учет специфики возрастного психофизического развития обучающихся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формирование и развитие психолого-педагогической компетентности обучающихся, педагогических и административных работников, родителей (законных представителей) обучающихся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вариативность направлений психолого-педагогического сопровождения участников образовательных отношений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диверсификацию уровней психолого-педагогического сопровождения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вариативность форм психолого-педагогического сопровождения участников образовательных отношений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2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014628A8-909D-48FA-9F9B-A9B81688E50D}"/>
              </a:ext>
            </a:extLst>
          </p:cNvPr>
          <p:cNvSpPr/>
          <p:nvPr/>
        </p:nvSpPr>
        <p:spPr>
          <a:xfrm>
            <a:off x="1271588" y="611188"/>
            <a:ext cx="9701212" cy="881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Цель: профессиональное (психологическое, психолого-педагогическое, социальное) обеспечение, направленное на сохранение и укрепление здоровья обучающихся, снижение рисков их дезадаптации, негативной социализации, реализацию заложенных в соответствующем этапе онтогенеза возможностей развития творческой индивидуальности</a:t>
            </a:r>
          </a:p>
        </p:txBody>
      </p:sp>
      <p:sp>
        <p:nvSpPr>
          <p:cNvPr id="22531" name="Заголовок 4"/>
          <p:cNvSpPr>
            <a:spLocks noGrp="1"/>
          </p:cNvSpPr>
          <p:nvPr>
            <p:ph type="title"/>
          </p:nvPr>
        </p:nvSpPr>
        <p:spPr>
          <a:xfrm>
            <a:off x="839788" y="107950"/>
            <a:ext cx="11088687" cy="503238"/>
          </a:xfrm>
        </p:spPr>
        <p:txBody>
          <a:bodyPr/>
          <a:lstStyle/>
          <a:p>
            <a:pPr algn="ctr"/>
            <a:r>
              <a:rPr lang="ru-RU" altLang="ru-RU" sz="2800" smtClean="0"/>
              <a:t>Психологическая служба ОО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12CF584-CDEC-4D28-BD6F-54FB8D974488}"/>
              </a:ext>
            </a:extLst>
          </p:cNvPr>
          <p:cNvSpPr/>
          <p:nvPr/>
        </p:nvSpPr>
        <p:spPr>
          <a:xfrm>
            <a:off x="192088" y="1514475"/>
            <a:ext cx="4391025" cy="5343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/>
              <a:t>Задачи: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200" dirty="0"/>
              <a:t>Психологическое сопровождение реализации ООП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200" dirty="0"/>
              <a:t>Участие в проектировании и реализации программ, входящих в состав ООП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200" dirty="0"/>
              <a:t>Повышение психологической компетентности участников образовательного процесса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200" dirty="0"/>
              <a:t>Организация и участие в мероприятиях по профилактике и коррекции отклоняющегося поведения (агрессивного, деструктивного, суицидального и т.д.) и противоправного поведения, школьной тревожности обучающихся с учетом возрастных и индивидуальных особенностей; социального сиротства, ксенофобии, экстремизма, межэтнических конфликтов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200" dirty="0"/>
              <a:t>Профилактика эмоционального выгорания – личностных и профессиональных деформаций педагогов общеобразовательной организации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200" dirty="0"/>
              <a:t>Взаимодействие с педагогическим коллективом/классными руководителями, администрацией, </a:t>
            </a:r>
            <a:r>
              <a:rPr lang="ru-RU" sz="1200" dirty="0" err="1"/>
              <a:t>ППк</a:t>
            </a:r>
            <a:r>
              <a:rPr lang="ru-RU" sz="1200" dirty="0"/>
              <a:t>, ПМПК, советом профилактики, с образовательными организациями, учреждениями и организациями здравоохранения и социальной защиты населения по созданию условий для сохранения и укрепления психологического и психического здоровья обучающихся, оказание им психологической поддержки, содействие в трудных жизненных ситуациях</a:t>
            </a:r>
          </a:p>
        </p:txBody>
      </p:sp>
      <p:pic>
        <p:nvPicPr>
          <p:cNvPr id="22533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060950"/>
            <a:ext cx="133826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Группа 7"/>
          <p:cNvGrpSpPr>
            <a:grpSpLocks/>
          </p:cNvGrpSpPr>
          <p:nvPr/>
        </p:nvGrpSpPr>
        <p:grpSpPr bwMode="auto">
          <a:xfrm>
            <a:off x="5821363" y="1628775"/>
            <a:ext cx="6119812" cy="2995613"/>
            <a:chOff x="4764088" y="1873249"/>
            <a:chExt cx="7235825" cy="4203701"/>
          </a:xfrm>
        </p:grpSpPr>
        <p:grpSp>
          <p:nvGrpSpPr>
            <p:cNvPr id="22536" name="Группа 5"/>
            <p:cNvGrpSpPr>
              <a:grpSpLocks/>
            </p:cNvGrpSpPr>
            <p:nvPr/>
          </p:nvGrpSpPr>
          <p:grpSpPr bwMode="auto">
            <a:xfrm>
              <a:off x="6383338" y="1873249"/>
              <a:ext cx="5616575" cy="4203701"/>
              <a:chOff x="6383338" y="1873249"/>
              <a:chExt cx="5616575" cy="4203701"/>
            </a:xfrm>
          </p:grpSpPr>
          <p:sp>
            <p:nvSpPr>
              <p:cNvPr id="23" name="Овал 22">
                <a:extLst>
                  <a:ext uri="{FF2B5EF4-FFF2-40B4-BE49-F238E27FC236}">
                    <a16:creationId xmlns="" xmlns:a16="http://schemas.microsoft.com/office/drawing/2014/main" id="{F2A68E03-CE2A-4135-A489-6AD513647898}"/>
                  </a:ext>
                </a:extLst>
              </p:cNvPr>
              <p:cNvSpPr/>
              <p:nvPr/>
            </p:nvSpPr>
            <p:spPr>
              <a:xfrm>
                <a:off x="6383936" y="2069288"/>
                <a:ext cx="3924803" cy="3673505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="" xmlns:a16="http://schemas.microsoft.com/office/drawing/2014/main" id="{650FDE00-96EA-4119-AB8C-47B13687350F}"/>
                  </a:ext>
                </a:extLst>
              </p:cNvPr>
              <p:cNvSpPr/>
              <p:nvPr/>
            </p:nvSpPr>
            <p:spPr>
              <a:xfrm>
                <a:off x="6383936" y="1873249"/>
                <a:ext cx="3924803" cy="83316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/>
                  <a:t>Психолого-педагогическое и методическое сопровождение реализации основных и дополнительных образовательных программ</a:t>
                </a:r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="" xmlns:a16="http://schemas.microsoft.com/office/drawing/2014/main" id="{51F15CD9-6D6E-438F-B352-34C8C615D9E7}"/>
                  </a:ext>
                </a:extLst>
              </p:cNvPr>
              <p:cNvSpPr/>
              <p:nvPr/>
            </p:nvSpPr>
            <p:spPr>
              <a:xfrm>
                <a:off x="9336454" y="2893543"/>
                <a:ext cx="2663459" cy="67054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/>
                  <a:t>Психологическая диагностика обучающихся</a:t>
                </a: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="" xmlns:a16="http://schemas.microsoft.com/office/drawing/2014/main" id="{33F6DE9B-3D11-4955-9C87-D7C2DA0521F4}"/>
                  </a:ext>
                </a:extLst>
              </p:cNvPr>
              <p:cNvSpPr/>
              <p:nvPr/>
            </p:nvSpPr>
            <p:spPr>
              <a:xfrm>
                <a:off x="9336454" y="4165570"/>
                <a:ext cx="2663459" cy="66831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/>
                  <a:t>Психологическое консультирование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="" xmlns:a16="http://schemas.microsoft.com/office/drawing/2014/main" id="{F2B1D8F0-4898-4748-95FD-747CBC33425D}"/>
                  </a:ext>
                </a:extLst>
              </p:cNvPr>
              <p:cNvSpPr/>
              <p:nvPr/>
            </p:nvSpPr>
            <p:spPr>
              <a:xfrm>
                <a:off x="7104703" y="5406407"/>
                <a:ext cx="2663460" cy="67054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/>
                  <a:t>Коррекционно-развивающая работа</a:t>
                </a:r>
              </a:p>
            </p:txBody>
          </p:sp>
        </p:grp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77C771C1-0632-4DA6-9038-C491F3399568}"/>
                </a:ext>
              </a:extLst>
            </p:cNvPr>
            <p:cNvSpPr/>
            <p:nvPr/>
          </p:nvSpPr>
          <p:spPr>
            <a:xfrm>
              <a:off x="4764088" y="4165570"/>
              <a:ext cx="2663459" cy="9445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/>
                <a:t>Психологическое просвещение субъектов образовательного процесса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6326EB5-65EE-481F-8360-0F0F7831FEC0}"/>
                </a:ext>
              </a:extLst>
            </p:cNvPr>
            <p:cNvSpPr/>
            <p:nvPr/>
          </p:nvSpPr>
          <p:spPr>
            <a:xfrm>
              <a:off x="4764088" y="2922504"/>
              <a:ext cx="2663459" cy="67054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/>
                <a:t>Профилактическая работа</a:t>
              </a: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1E284B4-5418-4D52-8DF9-6EC60781D59E}"/>
              </a:ext>
            </a:extLst>
          </p:cNvPr>
          <p:cNvSpPr/>
          <p:nvPr/>
        </p:nvSpPr>
        <p:spPr>
          <a:xfrm>
            <a:off x="6240463" y="4973638"/>
            <a:ext cx="5951537" cy="1776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Принципы развития: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обеспечения единства деятельности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защиты прав и интересов детей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профессионализма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соответствия нормативно-правовым требованиям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учёт контингента обучающихся и специфики образовательного учреждения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результативности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научности и доказательности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непрерывности сопровождения</a:t>
            </a: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9661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3718" y="247650"/>
            <a:ext cx="10254970" cy="588963"/>
          </a:xfrm>
        </p:spPr>
        <p:txBody>
          <a:bodyPr/>
          <a:lstStyle/>
          <a:p>
            <a:r>
              <a:rPr lang="ru-RU" altLang="ru-RU" sz="2800" b="1" dirty="0" smtClean="0"/>
              <a:t>Основные целевые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19740-D889-4392-8DB4-B0FD305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2" y="1065213"/>
            <a:ext cx="10367682" cy="503078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Норма (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нормотипичные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дети и подростки с нормативным кризисом взросления)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Дети, испытывающие трудности в обучении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Категории детей, нуждающиеся в особом внимании в связи с высоким риском уязвимости:</a:t>
            </a:r>
          </a:p>
          <a:p>
            <a:pPr marL="0" indent="0">
              <a:buFont typeface="Franklin Gothic Book" pitchFamily="34" charset="0"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3.1 Дети, находящиеся в трудной жизненной ситуации: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Дети-сироты и дети, оставшиеся без попечения родителей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Обучающиеся с ОВЗ, дети-инвалиды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Дети с отклоняющимся поведением (девиантное поведение детей и подростков, суицидальное поведение детей и подростков)</a:t>
            </a:r>
          </a:p>
          <a:p>
            <a:pPr marL="0" indent="0">
              <a:buFont typeface="Franklin Gothic Book" pitchFamily="34" charset="0"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3.2 Одаренные дети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Franklin Gothic Book" pitchFamily="34" charset="0"/>
              <a:buNone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Педагоги</a:t>
            </a:r>
          </a:p>
          <a:p>
            <a:pPr marL="0" indent="0">
              <a:buFont typeface="Franklin Gothic Book" pitchFamily="34" charset="0"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5. Родители (законные представители).</a:t>
            </a:r>
          </a:p>
        </p:txBody>
      </p:sp>
    </p:spTree>
    <p:extLst>
      <p:ext uri="{BB962C8B-B14F-4D97-AF65-F5344CB8AC3E}">
        <p14:creationId xmlns:p14="http://schemas.microsoft.com/office/powerpoint/2010/main" val="6883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3718" y="247650"/>
            <a:ext cx="10254970" cy="588963"/>
          </a:xfrm>
        </p:spPr>
        <p:txBody>
          <a:bodyPr/>
          <a:lstStyle/>
          <a:p>
            <a:r>
              <a:rPr lang="ru-RU" altLang="ru-RU" sz="2800" b="1" dirty="0" smtClean="0"/>
              <a:t>Основные целевые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19740-D889-4392-8DB4-B0FD305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" y="1065213"/>
            <a:ext cx="10959353" cy="5416269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I.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Целевая группа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Норма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нормотипичные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обучающиеся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: дети и подростки с нормативным кризисом развития)»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Деятельность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психологической службы общеобразовательной организации при работе с данной категорией направлена на развитие личности ребенка, раскрытие потенциала в условиях меняющейся социальной ситуации развития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6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3718" y="247650"/>
            <a:ext cx="10254970" cy="588963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</a:rPr>
              <a:t>I.Целевая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 группа</a:t>
            </a:r>
            <a:b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«Норма (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</a:rPr>
              <a:t>нормотипичные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 обучающиеся: дети и подростки с 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  <a:t>нормативным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кризисом развития)»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19740-D889-4392-8DB4-B0FD305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" y="1065213"/>
            <a:ext cx="10959353" cy="5416269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Программы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адресной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помощи обучающимся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целевой группы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Нормотипичные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обучающиеся: дети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подростки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 нормативного кризисом»: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– развивающие психолого-педагогические программы, включающие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развитие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метапредметных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личностных результатов освоения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ОП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–просветительские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профилактические психолого-педагогические программы, включающие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эмоциональную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мотивационно-смысловую, межличностную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коммуникативную сферы жизнедеятельности обучающихся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81" y="-236446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3718" y="247650"/>
            <a:ext cx="10254970" cy="588963"/>
          </a:xfrm>
        </p:spPr>
        <p:txBody>
          <a:bodyPr/>
          <a:lstStyle/>
          <a:p>
            <a:r>
              <a:rPr lang="ru-RU" altLang="ru-RU" sz="2800" b="1" dirty="0" smtClean="0"/>
              <a:t>Основные целевые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19740-D889-4392-8DB4-B0FD305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" y="1065213"/>
            <a:ext cx="10959353" cy="5416269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II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 Целевая группа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«Дети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испытывающие трудности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обучении»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1.Трудности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сфере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освоения универсальных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учебных действий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2.Трудности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коммуникативной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сфере (проблемы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общении со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сверстниками 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учителями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3. Трудности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сфере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социальной адаптации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3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68096" y="247650"/>
            <a:ext cx="9497568" cy="847816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II. Целевая группа «Дети, испытывающие трудности в обучении»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19740-D889-4392-8DB4-B0FD305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7" y="1182624"/>
            <a:ext cx="11189028" cy="5298858"/>
          </a:xfrm>
        </p:spPr>
        <p:txBody>
          <a:bodyPr>
            <a:normAutofit fontScale="55000" lnSpcReduction="20000"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</a:rPr>
              <a:t>Программы 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адресной помощи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обучающимся целевой группы «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Дети, испытывающие трудности в обучении»: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могут включать программы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повышения мотивации обучающихся, в том числе создание условий индивидуализации образовательного процесса, приведения его в соответствие с возможностями и особенностями обучающихся, с их интересами, с ориентацией на зону ближайшего развития, на инициацию и укрепление субъектной позиции по отношению к учебной деятельности.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С целью реализации данного направления адресной помощи осуществляются: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- комплексный анализ школьной ситуации обучающихся и образовательного процесса по запросу учителей;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−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организация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работы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 команд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по психолого-педагогическому сопровождению каждого ребенка с трудностями в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обучении;</a:t>
            </a:r>
            <a:endParaRPr lang="ru-RU" sz="3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− психодиагностика эмоционально-волевой, ценностно-мотивационной, коммуникативной сферы ребенка;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организация консультативной помощи учителям, стремящимся перестроить свою работу с учениками (по запросу);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- организация индивидуальной помощи обучающимся в преодолении учебных трудностей, направленной, в том числе, на повышение учебной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мотивации, преодоление трудностей социализации;</a:t>
            </a:r>
            <a:endParaRPr lang="ru-RU" sz="3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- исследование семейного аспекта снижения учебной мотивации и вовлечение родителей (законных представителей) в образовательный процесс.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Могут проектироваться программы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, направленные на повышение школьного благополучия, в том числе, снижение уровня личностной тревожности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обучающихся</a:t>
            </a:r>
            <a:endParaRPr lang="ru-RU" sz="3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33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81" y="-236446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3718" y="247650"/>
            <a:ext cx="10254970" cy="588963"/>
          </a:xfrm>
        </p:spPr>
        <p:txBody>
          <a:bodyPr/>
          <a:lstStyle/>
          <a:p>
            <a:r>
              <a:rPr lang="ru-RU" altLang="ru-RU" sz="2800" b="1" dirty="0" smtClean="0"/>
              <a:t>Основные целевые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19740-D889-4392-8DB4-B0FD305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" y="1065213"/>
            <a:ext cx="10959353" cy="5416269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III. Целевая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группа «Категории детей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нуждающиеся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особом внимании в связи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высоким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риском уязвимости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испытывающие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трудности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освоении основных общеобразовательных программ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развитии 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социальной адаптации»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1.1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Дети-сироты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дети, оставшиеся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без попечения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родителей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Дети-сироты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это категория детей,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которая включает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себя детей из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замещающих семей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детей сирот из организаций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для детей-сирот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детей, оставшихся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без попечения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родителей, центров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помощи семье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детям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2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68096" y="247650"/>
            <a:ext cx="9497568" cy="1142238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III. Целевая группа «Категории детей, нуждающиеся в особом внимании в связи с высоким риском уязвимости, испытывающие трудности в освоении основных общеобразовательных программ, развитии и социальной адаптации»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alt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19740-D889-4392-8DB4-B0FD305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182624"/>
            <a:ext cx="11347525" cy="52988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b="1" dirty="0" smtClean="0">
                <a:solidFill>
                  <a:schemeClr val="tx2">
                    <a:lumMod val="50000"/>
                  </a:schemeClr>
                </a:solidFill>
              </a:rPr>
              <a:t>1) Дети-сироты</a:t>
            </a:r>
            <a:endParaRPr lang="ru-RU" sz="33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Программы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адресной помощи обучающимся целевой группы «Дети сироты дети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, оставшиеся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без попечения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родителей» направленные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на мобилизацию внешних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ресурсов обучающегося. При этом следует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учитывать организационные и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психолого-педагогические </a:t>
            </a: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</a:rPr>
              <a:t>меры,  мероприятия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по повышению конструктивного взаимодействия между школой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и организацией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, где воспитываются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обучающиеся;  принятие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совместного регламента взаимодействия школы и организации по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преодолению трудной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образовательной ситуации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воспитанника:</a:t>
            </a:r>
            <a:endParaRPr lang="ru-RU" sz="3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− организацию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работы совместных междисциплинарных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(команд по психолого-педагогическому  сопровождению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каждого воспитанника с трудностями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в обучении);</a:t>
            </a:r>
            <a:endParaRPr lang="ru-RU" sz="3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− рассмотрение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работы с каждым обучающимся как с отдельным случаем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, координируемым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куратором (работа со случаем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);</a:t>
            </a:r>
            <a:endParaRPr lang="ru-RU" sz="3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− психодиагностику эмоционально-волевой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ценностно-мотивационной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коммуникативной сферы ребенка-сироты;</a:t>
            </a:r>
            <a:endParaRPr lang="ru-RU" sz="3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− разработку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индивидуальной программы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психолого-педагогического сопровождения воспитанника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в образовательной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организации;</a:t>
            </a:r>
            <a:endParaRPr lang="ru-RU" sz="3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− коррекционно-развивающие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занятия для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детей-сирот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по преодолению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трудностей социализации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обучения;</a:t>
            </a:r>
            <a:endParaRPr lang="ru-RU" sz="3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− организацию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консультирования законных представителей (замещающей семьи)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и педагогов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по преодолению трудностей обучения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воспитанника;</a:t>
            </a:r>
            <a:endParaRPr lang="ru-RU" sz="3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− создание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группы поддержки обучающегося/воспитанника в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классном коллективе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, организация наставничества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81" y="-236446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0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2647" y="591671"/>
            <a:ext cx="6535271" cy="534800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sz="2400" dirty="0"/>
              <a:t>Концепция</a:t>
            </a:r>
            <a:br>
              <a:rPr lang="ru-RU" sz="2400" dirty="0"/>
            </a:br>
            <a:r>
              <a:rPr lang="ru-RU" sz="2400" dirty="0"/>
              <a:t>развития психологической службы в системе образования </a:t>
            </a:r>
            <a:r>
              <a:rPr lang="ru-RU" sz="2400" dirty="0" smtClean="0"/>
              <a:t>в Российской </a:t>
            </a:r>
            <a:r>
              <a:rPr lang="ru-RU" sz="2400" dirty="0"/>
              <a:t>Федерации на период до 2025 </a:t>
            </a:r>
            <a:r>
              <a:rPr lang="ru-RU" sz="2400" dirty="0" smtClean="0"/>
              <a:t>года</a:t>
            </a:r>
          </a:p>
          <a:p>
            <a:pPr marL="0" indent="0">
              <a:spcBef>
                <a:spcPts val="1800"/>
              </a:spcBef>
              <a:buNone/>
            </a:pPr>
            <a:endParaRPr lang="ru-RU" sz="24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400" dirty="0"/>
              <a:t>Цель Концепции 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400" dirty="0" smtClean="0"/>
              <a:t>определение </a:t>
            </a:r>
            <a:r>
              <a:rPr lang="ru-RU" sz="2400" dirty="0"/>
              <a:t>стратегии развития психологической службы в системе образования Российской </a:t>
            </a:r>
            <a:r>
              <a:rPr lang="ru-RU" sz="2400" dirty="0" smtClean="0"/>
              <a:t>Федерации на </a:t>
            </a:r>
            <a:r>
              <a:rPr lang="ru-RU" sz="2400" dirty="0"/>
              <a:t>основе преемственности позитивного опыта работы и интеграции достижений современной психологической науки и практики с учетом имеющихся региональных практик психологических служб для обеспечения снижения рисков </a:t>
            </a:r>
            <a:r>
              <a:rPr lang="ru-RU" sz="2400" dirty="0" err="1"/>
              <a:t>дезадаптации</a:t>
            </a:r>
            <a:r>
              <a:rPr lang="ru-RU" sz="2400" dirty="0"/>
              <a:t> и </a:t>
            </a:r>
            <a:r>
              <a:rPr lang="ru-RU" sz="2400" dirty="0" err="1"/>
              <a:t>десоциализации</a:t>
            </a:r>
            <a:r>
              <a:rPr lang="ru-RU" sz="2400" dirty="0"/>
              <a:t> обучающихся</a:t>
            </a:r>
            <a:endParaRPr lang="ru-RU" sz="2400" dirty="0" smtClean="0"/>
          </a:p>
        </p:txBody>
      </p:sp>
      <p:pic>
        <p:nvPicPr>
          <p:cNvPr id="1026" name="Picture 2" descr="C:\Users\sidorenko\Desktop\Разное\ПСО\ПСО семинар\Титу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6" y="1331259"/>
            <a:ext cx="3926634" cy="539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dorenko\Desktop\Разное\ПСО\ПСО семинар\Министерство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6" y="147918"/>
            <a:ext cx="3751822" cy="14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3718" y="247650"/>
            <a:ext cx="10254970" cy="588963"/>
          </a:xfrm>
        </p:spPr>
        <p:txBody>
          <a:bodyPr/>
          <a:lstStyle/>
          <a:p>
            <a:r>
              <a:rPr lang="ru-RU" altLang="ru-RU" sz="2800" b="1" dirty="0" smtClean="0"/>
              <a:t>Основные целевые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19740-D889-4392-8DB4-B0FD305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" y="1065213"/>
            <a:ext cx="10959353" cy="5416269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1.2) Обучающиеся с ОВЗ,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дети-инвалиды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зависимости от нозологической группы можно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выделить следующие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общие психологические особенности: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1. Имеются определенные коммуникационные сложности;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2. Низкий темп познавательной деятельности;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3. Проблемы в произвольной регуляции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собственной деятельности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4. Трудности в адаптации к школьному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обучению, распорядку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правилам поведения;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Эмоционально волевые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сложности;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6. Повышенная утомляемость;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8. Негативная реакция на обучение в школе.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4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68096" y="247650"/>
            <a:ext cx="9497568" cy="847816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III. Целевая группа «Категории детей, нуждающиеся в особом внимании в связи с высоким риском уязвимости, испытывающие трудности в освоении основных общеобразовательных программ, развитии и социальной адаптации»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alt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19740-D889-4392-8DB4-B0FD305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095466"/>
            <a:ext cx="11347525" cy="53860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3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) Дети с ОВЗ, дети с инвалидностью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b="1" dirty="0" smtClean="0">
                <a:solidFill>
                  <a:schemeClr val="accent3">
                    <a:lumMod val="50000"/>
                  </a:schemeClr>
                </a:solidFill>
              </a:rPr>
              <a:t>Программы </a:t>
            </a:r>
            <a:r>
              <a:rPr lang="ru-RU" sz="4300" b="1" dirty="0">
                <a:solidFill>
                  <a:schemeClr val="accent3">
                    <a:lumMod val="50000"/>
                  </a:schemeClr>
                </a:solidFill>
              </a:rPr>
              <a:t>адресной помощи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обучающимся целевой группы «Дети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с ОВЗ, дети с инвалидностью» </a:t>
            </a:r>
          </a:p>
          <a:p>
            <a:pPr marL="514350" indent="-514350" algn="just">
              <a:lnSpc>
                <a:spcPct val="100000"/>
              </a:lnSpc>
              <a:spcBef>
                <a:spcPts val="600"/>
              </a:spcBef>
              <a:buAutoNum type="arabicParenR"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осуществление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индивидуально ориентированной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психолого-педагогической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помощи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в соответствии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с рекомендациями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 психолого-медико-педагогической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комиссии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2) определение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особых образовательных потребностей детей с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ограниченными возможностями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здоровья,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детей-инвалидов;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3) определение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особенностей организации образовательного процесса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для рассматриваемой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группы детей в соответствии с индивидуальными особенностями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каждого ребенка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4) обеспечение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дифференцированных условий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образования: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–оптимальный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режим учебных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нагрузок;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–вариативные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формы получения образования и специализированной помощи в соответствии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с рекомендациями психолого-медико-педагогической комиссии – коррекционная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направленность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учебно-воспитательного процесса;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–учет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индивидуальных особенностей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ребенка;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–соблюдение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комфортного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 психоэмоционального режима;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5) создание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условий, способствующих освоению детьми с ограниченными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возможностями здоровья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основной образовательной программы начального, либо основного, либо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среднего общего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образования и их инклюзии в образовательном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учреждении;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6) использование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современных педагогических технологий, в том числе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информационных, компьютерных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для оптимизации образовательного процесса, повышения его эффективности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, доступности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81" y="-236446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6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3718" y="247650"/>
            <a:ext cx="10254970" cy="588963"/>
          </a:xfrm>
        </p:spPr>
        <p:txBody>
          <a:bodyPr/>
          <a:lstStyle/>
          <a:p>
            <a:r>
              <a:rPr lang="ru-RU" altLang="ru-RU" sz="2800" b="1" dirty="0" smtClean="0"/>
              <a:t>Основные целевые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19740-D889-4392-8DB4-B0FD305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" y="1065213"/>
            <a:ext cx="10959353" cy="5416269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1.3) «Дети с отклоняющимся поведением»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дети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 разными типами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девиантного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делинквентного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поведения;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-школьники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 суицидальным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поведением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0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68096" y="247650"/>
            <a:ext cx="9497568" cy="847816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III. Целевая группа «Категории детей, нуждающиеся в особом внимании в связи с высоким риском уязвимости, испытывающие трудности в освоении основных общеобразовательных программ, развитии и социальной адаптации»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alt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19740-D889-4392-8DB4-B0FD305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095466"/>
            <a:ext cx="11347525" cy="53860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3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) Дети с отклоняющимся поведением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b="1" dirty="0" smtClean="0">
                <a:solidFill>
                  <a:schemeClr val="accent3">
                    <a:lumMod val="50000"/>
                  </a:schemeClr>
                </a:solidFill>
              </a:rPr>
              <a:t>Программы </a:t>
            </a:r>
            <a:r>
              <a:rPr lang="ru-RU" sz="4300" b="1" dirty="0">
                <a:solidFill>
                  <a:schemeClr val="accent3">
                    <a:lumMod val="50000"/>
                  </a:schemeClr>
                </a:solidFill>
              </a:rPr>
              <a:t>адресной помощи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обучающимся целевой группы «Дети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с отклоняющимся поведением»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-сбор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информации о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несовершеннолетнем;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-раннее вмешательство;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-мотивирование;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-ориентирование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на работу с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семьей;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-организация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социальной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среды;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-просвещение;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-информирование;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-формирование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социально важных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навыков;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-формирование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социальных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альтернатив;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-работа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со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специалистами;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-создание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групп социальной поддержки, в том числе сопровождение в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суде;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-создание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служб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примирения;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-восстановительный </a:t>
            </a:r>
            <a:r>
              <a:rPr lang="ru-RU" sz="4300" dirty="0">
                <a:solidFill>
                  <a:schemeClr val="accent3">
                    <a:lumMod val="50000"/>
                  </a:schemeClr>
                </a:solidFill>
              </a:rPr>
              <a:t>подход к работе с </a:t>
            </a:r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</a:rPr>
              <a:t>несовершеннолетними.</a:t>
            </a:r>
            <a:endParaRPr lang="ru-RU" sz="43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81" y="-236446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3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3718" y="247650"/>
            <a:ext cx="10254970" cy="588963"/>
          </a:xfrm>
        </p:spPr>
        <p:txBody>
          <a:bodyPr/>
          <a:lstStyle/>
          <a:p>
            <a:r>
              <a:rPr lang="ru-RU" altLang="ru-RU" sz="2800" b="1" dirty="0" smtClean="0"/>
              <a:t>Основные целевые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19740-D889-4392-8DB4-B0FD305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" y="1065213"/>
            <a:ext cx="10959353" cy="5416269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III.2 Целевая группа «Одаренные дети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</a:p>
          <a:p>
            <a:pPr marL="0" indent="0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Основные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источники возникновения проблем 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I. Опережающее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познавательное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развитие.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Скука,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потеря интереса. Проблемы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саморегуляции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Трудности выбора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профессионального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самоопределения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II.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Диссинхрония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развития.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Одаренные дети могут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обнаруживать ускоренное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интеллектуальное развитие в сочетании с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обычным (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соответствующим возрасту) или даже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замедленным эмоциональным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или социальным развитием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III. Двойная исключительность.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Сочетание высоких,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иногда выдающихся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способностей в одной области со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слабыми способностями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 отдельным аспектам школьного обучения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IV.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Перфекционизм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9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68096" y="247650"/>
            <a:ext cx="9497568" cy="847816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III. Целевая группа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>«Одаренные дети»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alt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919740-D889-4392-8DB4-B0FD305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095466"/>
            <a:ext cx="11347525" cy="538601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</a:rPr>
              <a:t>Программы </a:t>
            </a: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адресной помощи 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обучающимся целевой группы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«Одаренные дети»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ru-RU" sz="29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 smtClean="0"/>
              <a:t>-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психологическая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поддержка педагогической деятельности;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- психолого-педагогическое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взаимодействие с родителями (законными представителями) обучающихся;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- психолого-педагогическое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сопровождение обучающихся, включает в себя: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− психолого-педагогическое обследование обучающихся при поступлении их в школу;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− психолого-педагогический мониторинг интеллектуального и личностного развития обучающихся;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− психодиагностическое обследование одаренных обучающихся с трудностями в учении;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− консультационно-коррекционную деятельность по запросам учителей, родителей (законных представителей);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− психолого-педагогическое сопровождение адаптации обучающихся к новым условиям обучения (главным образом в I и V классах);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− психологическую помощь в профориентации и профессиональном самоопределении обучающихся средних и старших классов;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− психолого-педагогическую поддержку проектной и исследовательской деятельности одаренных школьников;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− психолого-педагогическую поддержку обучающихся на ЕГЭ и других экзаменах; 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−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создание системы психодиагностики одаренности, соответствующей специфике общеобразовательного учреждения .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81" y="-236446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7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55688" y="247650"/>
            <a:ext cx="10512425" cy="6604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/>
              <a:t>К основным результатам оказания адресной помощи детям целевых групп в общеобразовательной организации можно отнести: 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597408" y="1102658"/>
            <a:ext cx="11145518" cy="515022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1) своевременное выявление нарушений поведения обучающихся, отклонений в развитии трудностей в обучении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2) поддержание психологической безопасности и комфортности среды общеобразовательной организации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3) осведомленность субъектов образовательной среды о способах получения помощи в стенах общеобразовательных организации и иных организациях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 сформированное доверие обучающихся к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институционализированным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формам помощи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 привитие обучающимся навыков преодоления трудных жизненных ситуаций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 достижение личностных 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метапредметных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результатов освоения основной или адаптированной образовательной программы в соответствии с подгруппами  УУД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 скорректированное поведение обучающихся, варьирование развития познавательной сферы, нивелирование трудностей в обучении с помощью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психокоррекционных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развивающих программ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 обеспечение соответствия компетенций содержанию деятельности у педагогов-психологов, реализующих мероприятия по профилактической работе с целевыми группами  обучающихся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9) своевременное выявление обучающихся группы риска и оказание адресной психологической помощи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10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 повышение эффективности образовательного процесса при работе с разными категориями обучающихся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alt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778374" y="115888"/>
            <a:ext cx="1141362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Ожидаемые результаты реализации Концепции</a:t>
            </a:r>
          </a:p>
          <a:p>
            <a:endParaRPr lang="ru-RU" altLang="ru-RU" sz="2400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-нормативно-правовое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организационно-управленческое и научно-методическое единство деятельности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Службы;</a:t>
            </a:r>
            <a:endParaRPr lang="ru-RU" altLang="ru-RU" sz="2400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altLang="ru-RU" sz="2400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-сформированная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система кадрового обеспечения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Службы;</a:t>
            </a:r>
            <a:endParaRPr lang="ru-RU" altLang="ru-RU" sz="2400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altLang="ru-RU" sz="2400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-доступность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качество и полнота спектра профессиональной психологической помощи для всех категорий обучающихся независимо от места их проживания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соответствии с принятыми стандартами</a:t>
            </a: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642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2927349" y="175917"/>
            <a:ext cx="7740651" cy="43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00" tIns="43300" rIns="86600" bIns="433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267" b="1">
                <a:solidFill>
                  <a:schemeClr val="bg1"/>
                </a:solidFill>
              </a:rPr>
              <a:t> </a:t>
            </a:r>
            <a:endParaRPr lang="ru-RU" altLang="ru-RU" sz="2267">
              <a:solidFill>
                <a:schemeClr val="bg1"/>
              </a:solidFill>
            </a:endParaRPr>
          </a:p>
        </p:txBody>
      </p:sp>
      <p:pic>
        <p:nvPicPr>
          <p:cNvPr id="13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0" y="-2147"/>
            <a:ext cx="12192000" cy="1152215"/>
          </a:xfrm>
          <a:prstGeom prst="rect">
            <a:avLst/>
          </a:prstGeom>
          <a:noFill/>
        </p:spPr>
      </p:pic>
      <p:sp>
        <p:nvSpPr>
          <p:cNvPr id="37893" name="TextBox 9"/>
          <p:cNvSpPr txBox="1">
            <a:spLocks noChangeArrowheads="1"/>
          </p:cNvSpPr>
          <p:nvPr/>
        </p:nvSpPr>
        <p:spPr bwMode="auto">
          <a:xfrm>
            <a:off x="3604671" y="2931487"/>
            <a:ext cx="5110163" cy="11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00" tIns="43300" rIns="86600" bIns="433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568"/>
              </a:spcAft>
            </a:pPr>
            <a:r>
              <a:rPr lang="ru-RU" altLang="ru-RU" sz="3467" dirty="0">
                <a:solidFill>
                  <a:srgbClr val="E75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pic>
        <p:nvPicPr>
          <p:cNvPr id="37894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3945757"/>
            <a:ext cx="2438400" cy="24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220625" y="4252224"/>
            <a:ext cx="3960963" cy="2262542"/>
            <a:chOff x="943821" y="4911711"/>
            <a:chExt cx="4237768" cy="2613445"/>
          </a:xfrm>
        </p:grpSpPr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1365241" y="4911711"/>
              <a:ext cx="3816348" cy="261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Aft>
                  <a:spcPts val="568"/>
                </a:spcAft>
              </a:pPr>
              <a: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5"/>
                </a:rPr>
                <a:t>www.kipk.ru</a:t>
              </a:r>
              <a: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kipk.ru</a:t>
              </a:r>
              <a:b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kkipk24</a:t>
              </a:r>
              <a:b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2267" dirty="0" err="1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kkipkppro</a:t>
              </a:r>
              <a: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en-US" altLang="ru-RU" sz="2267" dirty="0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altLang="ru-RU" sz="2267" dirty="0" err="1">
                  <a:solidFill>
                    <a:srgbClr val="5C738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i.povysheniyakvalifikatsii</a:t>
              </a:r>
              <a:endParaRPr lang="en-US" altLang="ru-RU" sz="2267" dirty="0">
                <a:solidFill>
                  <a:srgbClr val="5C738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spcAft>
                  <a:spcPts val="568"/>
                </a:spcAft>
              </a:pPr>
              <a:endParaRPr lang="ru-RU" altLang="ru-RU" sz="22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821" y="5947541"/>
              <a:ext cx="433915" cy="432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59" y="5153835"/>
              <a:ext cx="421269" cy="5040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619" y="5723708"/>
              <a:ext cx="279720" cy="288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561" y="6455965"/>
              <a:ext cx="286899" cy="288000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0" y="-2147"/>
            <a:ext cx="2173812" cy="1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29" y="591671"/>
            <a:ext cx="11026589" cy="534800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sz="2400" b="1" dirty="0"/>
              <a:t>Задачи Концепции</a:t>
            </a:r>
            <a:r>
              <a:rPr lang="ru-RU" sz="2400" dirty="0"/>
              <a:t>: </a:t>
            </a:r>
          </a:p>
          <a:p>
            <a:pPr marL="0" indent="0">
              <a:spcBef>
                <a:spcPts val="1800"/>
              </a:spcBef>
              <a:buNone/>
            </a:pPr>
            <a:endParaRPr lang="ru-RU" sz="2400" dirty="0"/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400" dirty="0" smtClean="0"/>
              <a:t>-разработка </a:t>
            </a:r>
            <a:r>
              <a:rPr lang="ru-RU" sz="2400" dirty="0"/>
              <a:t>и совершенствование нормативной правовой, научно-методической, организационно-управленческой и информационной базы по организации психологической, психолого-педагогической, социальной помощи всем участникам образовательных отношений с учетом лучшего отечественного и зарубежного опыта для обеспечения единства Службы с учетом специфики субъектов Российской Федерации;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400" dirty="0" smtClean="0"/>
              <a:t>-обеспечение </a:t>
            </a:r>
            <a:r>
              <a:rPr lang="ru-RU" sz="2400" dirty="0"/>
              <a:t>качества подготовки и повышения квалификации специалистов, оказывающих  профессиональную помощь обучающимся, а также эффективной системы их внутриведомственного и межведомственного взаимодействия;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400" dirty="0" smtClean="0"/>
              <a:t>-разработка </a:t>
            </a:r>
            <a:r>
              <a:rPr lang="ru-RU" sz="2400" dirty="0"/>
              <a:t>стандартов оказания профессиональной помощи обучающимся.</a:t>
            </a:r>
          </a:p>
        </p:txBody>
      </p:sp>
    </p:spTree>
    <p:extLst>
      <p:ext uri="{BB962C8B-B14F-4D97-AF65-F5344CB8AC3E}">
        <p14:creationId xmlns:p14="http://schemas.microsoft.com/office/powerpoint/2010/main" val="20224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88" y="1509995"/>
            <a:ext cx="11026589" cy="534800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ru-RU" dirty="0" smtClean="0"/>
              <a:t>Психологическая служба </a:t>
            </a:r>
            <a:r>
              <a:rPr lang="ru-RU" dirty="0"/>
              <a:t>в системе образования </a:t>
            </a:r>
            <a:r>
              <a:rPr lang="ru-RU" dirty="0" smtClean="0"/>
              <a:t>(Служба) - </a:t>
            </a:r>
            <a:r>
              <a:rPr lang="ru-RU" dirty="0"/>
              <a:t>организационная структура, </a:t>
            </a:r>
            <a:r>
              <a:rPr lang="ru-RU" dirty="0" smtClean="0"/>
              <a:t>в </a:t>
            </a:r>
            <a:r>
              <a:rPr lang="ru-RU" dirty="0"/>
              <a:t>состав которой входят психологи, педагоги-психологи, центры психолого-педагогической, медицинской и социальной помощи (</a:t>
            </a:r>
            <a:r>
              <a:rPr lang="ru-RU" dirty="0" smtClean="0"/>
              <a:t>ППМС-центры</a:t>
            </a:r>
            <a:r>
              <a:rPr lang="ru-RU" dirty="0"/>
              <a:t>), психолого-медико-педагогические комиссии (ПМПК), научные организации, осуществляющие научные исследования и разработки в интересах Службы, образовательные организации высшего образования, осуществляющие подготовку кадров для Службы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6469" y="510989"/>
            <a:ext cx="5892966" cy="5109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Понятие психологической службы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9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3574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76518" y="1075765"/>
            <a:ext cx="11376211" cy="54863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значительная неравномерность уровня и качества оказания профессиональной помощи, а также состояние ее инфраструктуры в субъектах Российской Федерации; </a:t>
            </a:r>
          </a:p>
          <a:p>
            <a:pPr algn="just"/>
            <a:r>
              <a:rPr lang="ru-RU" dirty="0"/>
              <a:t>отсутствие единого подхода в определении целей, задач, содержания, методов работы Службы, места и статуса психолога в системе образования; </a:t>
            </a:r>
          </a:p>
          <a:p>
            <a:pPr algn="just"/>
            <a:r>
              <a:rPr lang="ru-RU" dirty="0"/>
              <a:t>отсутствие стандартов оказания профессиональной помощи, включая стандарт применения диагностического инструментария; </a:t>
            </a:r>
          </a:p>
          <a:p>
            <a:pPr algn="just"/>
            <a:r>
              <a:rPr lang="ru-RU" dirty="0"/>
              <a:t>отсутствие единой системы повышения квалификации специалистов Службы; </a:t>
            </a:r>
            <a:r>
              <a:rPr lang="ru-RU" dirty="0" err="1"/>
              <a:t>несформированность</a:t>
            </a:r>
            <a:r>
              <a:rPr lang="ru-RU" dirty="0"/>
              <a:t> единой системы взаимодействия при оказании профессиональной помощи на разных уровнях образования; </a:t>
            </a:r>
          </a:p>
          <a:p>
            <a:pPr algn="just"/>
            <a:r>
              <a:rPr lang="ru-RU" dirty="0"/>
              <a:t>отсутствие в системе образования необходимого количества психологов, </a:t>
            </a:r>
            <a:r>
              <a:rPr lang="ru-RU" dirty="0" smtClean="0"/>
              <a:t>педагогов-психологов;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несогласованность </a:t>
            </a:r>
            <a:r>
              <a:rPr lang="ru-RU" dirty="0"/>
              <a:t>профессиональных позиций психологов и их функциональная </a:t>
            </a:r>
            <a:r>
              <a:rPr lang="ru-RU" dirty="0" smtClean="0"/>
              <a:t>разобщенность;</a:t>
            </a:r>
            <a:endParaRPr lang="ru-RU" dirty="0"/>
          </a:p>
          <a:p>
            <a:pPr algn="just"/>
            <a:r>
              <a:rPr lang="ru-RU" dirty="0" smtClean="0"/>
              <a:t>слабая нормативно-правовая база, недостаточная материально-техническая оснащенность, слабый уровень межведомственного взаимодействия и пр.</a:t>
            </a:r>
          </a:p>
          <a:p>
            <a:pPr algn="just"/>
            <a:r>
              <a:rPr lang="ru-RU" dirty="0" smtClean="0"/>
              <a:t>недостаточно функционируют такие виды деятельности психолога, как экспертиза социальных проектов, психологическое проектирование</a:t>
            </a:r>
            <a:r>
              <a:rPr lang="en-US" dirty="0"/>
              <a:t> </a:t>
            </a:r>
            <a:r>
              <a:rPr lang="ru-RU" dirty="0" smtClean="0"/>
              <a:t>и др.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настоящее время в системе современного образования Российской Федерации не сформирована целостная, соответствующая современным вызовам профессиональная Служба, оказывающая качественную профессиональную помощь всем участникам образовательных отношений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9418" y="391035"/>
            <a:ext cx="3348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Проблемы службы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10972800" cy="67128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76518" y="1075765"/>
            <a:ext cx="11376211" cy="5486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Цель </a:t>
            </a:r>
            <a:r>
              <a:rPr lang="ru-RU" dirty="0"/>
              <a:t>деятельности Службы </a:t>
            </a:r>
            <a:r>
              <a:rPr lang="ru-RU" dirty="0" smtClean="0"/>
              <a:t>-</a:t>
            </a:r>
            <a:r>
              <a:rPr lang="ru-RU" dirty="0"/>
              <a:t> </a:t>
            </a:r>
            <a:r>
              <a:rPr lang="ru-RU" dirty="0" smtClean="0"/>
              <a:t>профессиональное </a:t>
            </a:r>
            <a:r>
              <a:rPr lang="ru-RU" dirty="0"/>
              <a:t>(психологическое, психолого-педагогическое, социальное) обеспечение решения стратегических задач развития образования Российской Федерации, направленное на сохранение и укрепление здоровья обучающихся, снижение рисков их </a:t>
            </a:r>
            <a:r>
              <a:rPr lang="ru-RU" dirty="0" err="1"/>
              <a:t>дезадаптации</a:t>
            </a:r>
            <a:r>
              <a:rPr lang="ru-RU" dirty="0"/>
              <a:t>, негативной социализации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391035"/>
            <a:ext cx="4854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Цель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деятельности Службы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10972800" cy="67128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76518" y="1075765"/>
            <a:ext cx="11376211" cy="54863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-содействие </a:t>
            </a:r>
            <a:r>
              <a:rPr lang="ru-RU" sz="3600" dirty="0"/>
              <a:t>созданию условий для сохранения и укрепления психологического и психического здоровья и развития обучающихся, оказание им психологической поддержки и содействия в трудных жизненных ситуациях;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-реализация </a:t>
            </a:r>
            <a:r>
              <a:rPr lang="ru-RU" sz="3600" dirty="0"/>
              <a:t>программ преодоления трудностей в обучении; участие в проектировании и создании развивающей безопасной образовательной среды;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-проведение </a:t>
            </a:r>
            <a:r>
              <a:rPr lang="ru-RU" sz="3600" dirty="0"/>
              <a:t>психологической экспертизы внедряемых программ обучения в части определения их соответствия возрастным, психофизическим особенностям, склонностям, способностям, интересам и потребностям обучающихся;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-участие </a:t>
            </a:r>
            <a:r>
              <a:rPr lang="ru-RU" sz="3600" dirty="0"/>
              <a:t>в мониторинге эффективности внедряемых программ и технологий обучения;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-диагностика </a:t>
            </a:r>
            <a:r>
              <a:rPr lang="ru-RU" sz="3600" dirty="0"/>
              <a:t>и контроль динамики личностного и интеллектуального развития обучающихся, их индивидуального прогресса и достижений;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-сотрудничество </a:t>
            </a:r>
            <a:r>
              <a:rPr lang="ru-RU" sz="3600" dirty="0"/>
              <a:t>специалистов Службы с педагогами по вопросам обеспечения достижения личностных и </a:t>
            </a:r>
            <a:r>
              <a:rPr lang="ru-RU" sz="3600" dirty="0" err="1"/>
              <a:t>метапредметных</a:t>
            </a:r>
            <a:r>
              <a:rPr lang="ru-RU" sz="3600" dirty="0"/>
              <a:t> образовательных результатов;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-содействие </a:t>
            </a:r>
            <a:r>
              <a:rPr lang="ru-RU" sz="3600" dirty="0"/>
              <a:t>в построении индивидуальной образовательной траектории обучающихся;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-содействие </a:t>
            </a:r>
            <a:r>
              <a:rPr lang="ru-RU" sz="3600" dirty="0"/>
              <a:t>созданию условий для самостоятельного осознанного выбора обучающимися профессии (или профессиональной области) и построения личных профессиональных планов;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содействие в позитивной социализации;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-организация </a:t>
            </a:r>
            <a:r>
              <a:rPr lang="ru-RU" sz="3600" dirty="0"/>
              <a:t>и участие в мероприятиях по профилактике и коррекции отклоняющегося и </a:t>
            </a:r>
            <a:r>
              <a:rPr lang="ru-RU" sz="3600" dirty="0" err="1"/>
              <a:t>делинквентного</a:t>
            </a:r>
            <a:r>
              <a:rPr lang="ru-RU" sz="3600" dirty="0"/>
              <a:t>  поведения детей, молодежи с учетом возрастных и индивидуальных особенностей;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-профилактика </a:t>
            </a:r>
            <a:r>
              <a:rPr lang="ru-RU" sz="3600" dirty="0"/>
              <a:t>социального сиротства</a:t>
            </a:r>
            <a:r>
              <a:rPr lang="ru-RU" dirty="0"/>
              <a:t>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391035"/>
            <a:ext cx="4854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Задачи деятельности Службы </a:t>
            </a:r>
          </a:p>
        </p:txBody>
      </p:sp>
    </p:spTree>
    <p:extLst>
      <p:ext uri="{BB962C8B-B14F-4D97-AF65-F5344CB8AC3E}">
        <p14:creationId xmlns:p14="http://schemas.microsoft.com/office/powerpoint/2010/main" val="23589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91035"/>
            <a:ext cx="10972800" cy="67128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76518" y="1075765"/>
            <a:ext cx="11376211" cy="54863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-содействие реализации программ духовно-нравственного воспитания обучающихся;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/>
              <a:t>участие в развитии у обучающихся межкультурной компетентности и толерантности, профилактика ксенофобии, экстремизма, межэтнических конфликтов;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-сохранение </a:t>
            </a:r>
            <a:r>
              <a:rPr lang="ru-RU" sz="3600" dirty="0"/>
              <a:t>и укрепление здоровья обучающихся, включая применение </a:t>
            </a:r>
            <a:r>
              <a:rPr lang="ru-RU" sz="3600" dirty="0" err="1"/>
              <a:t>здоровьесберегающих</a:t>
            </a:r>
            <a:r>
              <a:rPr lang="ru-RU" sz="3600" dirty="0"/>
              <a:t> технологий в образовательном процессе, мониторинг здоровья, </a:t>
            </a:r>
            <a:r>
              <a:rPr lang="ru-RU" sz="3600" dirty="0" smtClean="0"/>
              <a:t>оптимизацию </a:t>
            </a:r>
            <a:r>
              <a:rPr lang="ru-RU" sz="3600" dirty="0"/>
              <a:t>нагрузки обучающихся, формирование культуры здоровья и здорового образа жизни, воспитание осознанного устойчивого отрицательного отношения к употреблению алкоголя, </a:t>
            </a:r>
            <a:r>
              <a:rPr lang="ru-RU" sz="3600" dirty="0" err="1"/>
              <a:t>психоактивных</a:t>
            </a:r>
            <a:r>
              <a:rPr lang="ru-RU" sz="3600" dirty="0"/>
              <a:t> веществ, наркотиков, </a:t>
            </a:r>
            <a:r>
              <a:rPr lang="ru-RU" sz="3600" dirty="0" err="1"/>
              <a:t>табакокурению</a:t>
            </a:r>
            <a:r>
              <a:rPr lang="ru-RU" sz="3600" dirty="0"/>
              <a:t> и другим вредным привычкам;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-психологическое </a:t>
            </a:r>
            <a:r>
              <a:rPr lang="ru-RU" sz="3600" dirty="0"/>
              <a:t>сопровождение одаренных детей на основе создания системы психологической поддержки для реализации потенциала одаренных детей, обогащения их познавательных интересов и мотивов, формирования универсальных способов познания мира;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-психологическое </a:t>
            </a:r>
            <a:r>
              <a:rPr lang="ru-RU" sz="3600" dirty="0"/>
              <a:t>сопровождение процессов коррекционно-развивающего обучения, воспитания, социальной адаптации и социализации обучающихся с ОВЗ, находящихся в различных образовательных условиях, средах и структурах, в том числе определение для каждого ребенка с ОВЗ образовательного маршрута, соответствующего его возможностям и образовательным потребностям;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-профессиональная </a:t>
            </a:r>
            <a:r>
              <a:rPr lang="ru-RU" sz="3600" dirty="0"/>
              <a:t>помощь в преодолении школьной тревожности, страхов, </a:t>
            </a:r>
            <a:r>
              <a:rPr lang="ru-RU" sz="3600" dirty="0" err="1"/>
              <a:t>фобических</a:t>
            </a:r>
            <a:r>
              <a:rPr lang="ru-RU" sz="3600" dirty="0"/>
              <a:t>, аффективных и личностных расстройств;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-профилактика </a:t>
            </a:r>
            <a:r>
              <a:rPr lang="ru-RU" sz="3600" dirty="0"/>
              <a:t>эмоционального выгорания, личностных и профессиональных деформаций педагогических работников;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600" dirty="0" smtClean="0"/>
              <a:t>-психологическое </a:t>
            </a:r>
            <a:r>
              <a:rPr lang="ru-RU" sz="3600" dirty="0"/>
              <a:t>просвещение и консультирование родителей (законных представителей) ребенка по проблемам обучения, воспитания, развития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391035"/>
            <a:ext cx="4854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Задачи деятельности Службы </a:t>
            </a:r>
          </a:p>
        </p:txBody>
      </p:sp>
    </p:spTree>
    <p:extLst>
      <p:ext uri="{BB962C8B-B14F-4D97-AF65-F5344CB8AC3E}">
        <p14:creationId xmlns:p14="http://schemas.microsoft.com/office/powerpoint/2010/main" val="35244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3567</Words>
  <Application>Microsoft Office PowerPoint</Application>
  <PresentationFormat>Произвольный</PresentationFormat>
  <Paragraphs>351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КОНЦЕПЦИЯ РАЗВИТИЯ ПСИХОЛОГИЧЕСКОЙ СЛУЖБЫ   В  СИСТЕМЕ ОБРАЗОВАНИЯ  РОССИЙСКОЙ  ФЕДЕРАЦИИ </vt:lpstr>
      <vt:lpstr>Контекст политики</vt:lpstr>
      <vt:lpstr>Презентация PowerPoint</vt:lpstr>
      <vt:lpstr>Презентация PowerPoint</vt:lpstr>
      <vt:lpstr>Понятие психологической службы</vt:lpstr>
      <vt:lpstr>   </vt:lpstr>
      <vt:lpstr>   </vt:lpstr>
      <vt:lpstr>   </vt:lpstr>
      <vt:lpstr>   </vt:lpstr>
      <vt:lpstr>Приоритетные направления развития Службы</vt:lpstr>
      <vt:lpstr>   </vt:lpstr>
      <vt:lpstr>   </vt:lpstr>
      <vt:lpstr>   </vt:lpstr>
      <vt:lpstr>   </vt:lpstr>
      <vt:lpstr>   </vt:lpstr>
      <vt:lpstr>  Информационное обеспечение </vt:lpstr>
      <vt:lpstr>  Обеспечение условий для межведомственного и внутриведомственного взаимодействия </vt:lpstr>
      <vt:lpstr>Презентация PowerPoint</vt:lpstr>
      <vt:lpstr>Психологическая служба общеобразовательной организации</vt:lpstr>
      <vt:lpstr>Психологическая служба общеобразовательной организации</vt:lpstr>
      <vt:lpstr>Презентация PowerPoint</vt:lpstr>
      <vt:lpstr>Психологическая служба ОО</vt:lpstr>
      <vt:lpstr>Основные целевые группы</vt:lpstr>
      <vt:lpstr>Основные целевые группы</vt:lpstr>
      <vt:lpstr>I.Целевая группа «Норма (нормотипичные обучающиеся: дети и подростки с  нормативным кризисом развития)» </vt:lpstr>
      <vt:lpstr>Основные целевые группы</vt:lpstr>
      <vt:lpstr>II. Целевая группа «Дети, испытывающие трудности в обучении»</vt:lpstr>
      <vt:lpstr>Основные целевые группы</vt:lpstr>
      <vt:lpstr>III. Целевая группа «Категории детей, нуждающиеся в особом внимании в связи с высоким риском уязвимости, испытывающие трудности в освоении основных общеобразовательных программ, развитии и социальной адаптации» </vt:lpstr>
      <vt:lpstr>Основные целевые группы</vt:lpstr>
      <vt:lpstr>III. Целевая группа «Категории детей, нуждающиеся в особом внимании в связи с высоким риском уязвимости, испытывающие трудности в освоении основных общеобразовательных программ, развитии и социальной адаптации» </vt:lpstr>
      <vt:lpstr>Основные целевые группы</vt:lpstr>
      <vt:lpstr>III. Целевая группа «Категории детей, нуждающиеся в особом внимании в связи с высоким риском уязвимости, испытывающие трудности в освоении основных общеобразовательных программ, развитии и социальной адаптации» </vt:lpstr>
      <vt:lpstr>Основные целевые группы</vt:lpstr>
      <vt:lpstr>III. Целевая группа «Одаренные дети» </vt:lpstr>
      <vt:lpstr>К основным результатам оказания адресной помощи детям целевых групп в общеобразовательной организации можно отнести: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Дайнеко Яна Михайловна</dc:creator>
  <cp:lastModifiedBy>work</cp:lastModifiedBy>
  <cp:revision>91</cp:revision>
  <cp:lastPrinted>2021-03-12T12:26:04Z</cp:lastPrinted>
  <dcterms:created xsi:type="dcterms:W3CDTF">2021-03-03T07:17:32Z</dcterms:created>
  <dcterms:modified xsi:type="dcterms:W3CDTF">2022-06-17T06:28:10Z</dcterms:modified>
</cp:coreProperties>
</file>